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5" r:id="rId36"/>
    <p:sldId id="292" r:id="rId37"/>
    <p:sldId id="293" r:id="rId38"/>
    <p:sldId id="294"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Solution%20weather.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weather.xlsx]Question-4!PivotTable3</c:name>
    <c:fmtId val="12"/>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'Question-4'!$K$5</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'Question-4'!$J$6:$J$8</c:f>
              <c:strCache>
                <c:ptCount val="3"/>
                <c:pt idx="0">
                  <c:v>Montreal</c:v>
                </c:pt>
                <c:pt idx="1">
                  <c:v>Toronto</c:v>
                </c:pt>
                <c:pt idx="2">
                  <c:v>Vancouver</c:v>
                </c:pt>
              </c:strCache>
            </c:strRef>
          </c:cat>
          <c:val>
            <c:numRef>
              <c:f>'Question-4'!$K$6:$K$8</c:f>
              <c:numCache>
                <c:formatCode>General</c:formatCode>
                <c:ptCount val="3"/>
                <c:pt idx="0">
                  <c:v>14</c:v>
                </c:pt>
                <c:pt idx="1">
                  <c:v>15</c:v>
                </c:pt>
                <c:pt idx="2">
                  <c:v>13</c:v>
                </c:pt>
              </c:numCache>
            </c:numRef>
          </c:val>
          <c:extLst>
            <c:ext xmlns:c16="http://schemas.microsoft.com/office/drawing/2014/chart" uri="{C3380CC4-5D6E-409C-BE32-E72D297353CC}">
              <c16:uniqueId val="{00000000-44A1-4D58-BA34-B4E3CD971668}"/>
            </c:ext>
          </c:extLst>
        </c:ser>
        <c:dLbls>
          <c:showLegendKey val="0"/>
          <c:showVal val="0"/>
          <c:showCatName val="0"/>
          <c:showSerName val="0"/>
          <c:showPercent val="0"/>
          <c:showBubbleSize val="0"/>
        </c:dLbls>
        <c:gapWidth val="115"/>
        <c:overlap val="-20"/>
        <c:axId val="523514863"/>
        <c:axId val="523516303"/>
      </c:barChart>
      <c:catAx>
        <c:axId val="52351486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23516303"/>
        <c:crosses val="autoZero"/>
        <c:auto val="1"/>
        <c:lblAlgn val="ctr"/>
        <c:lblOffset val="100"/>
        <c:noMultiLvlLbl val="0"/>
      </c:catAx>
      <c:valAx>
        <c:axId val="52351630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235148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weather.xlsx]Question-14!PivotTable41</c:name>
    <c:fmtId val="6"/>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'Question-14'!$L$9</c:f>
              <c:strCache>
                <c:ptCount val="1"/>
                <c:pt idx="0">
                  <c:v>Max of  MAX(ff.wind_speed)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'Question-14'!$K$10:$K$42</c:f>
              <c:strCache>
                <c:ptCount val="32"/>
                <c:pt idx="0">
                  <c:v>Albuquerque</c:v>
                </c:pt>
                <c:pt idx="1">
                  <c:v>Atlanta</c:v>
                </c:pt>
                <c:pt idx="2">
                  <c:v>Boston</c:v>
                </c:pt>
                <c:pt idx="3">
                  <c:v>Chicago</c:v>
                </c:pt>
                <c:pt idx="4">
                  <c:v>Dallas</c:v>
                </c:pt>
                <c:pt idx="5">
                  <c:v>Denver</c:v>
                </c:pt>
                <c:pt idx="6">
                  <c:v>Detroit</c:v>
                </c:pt>
                <c:pt idx="7">
                  <c:v>Eilat</c:v>
                </c:pt>
                <c:pt idx="8">
                  <c:v>Haifa</c:v>
                </c:pt>
                <c:pt idx="9">
                  <c:v>Houston</c:v>
                </c:pt>
                <c:pt idx="10">
                  <c:v>Indianapolis</c:v>
                </c:pt>
                <c:pt idx="11">
                  <c:v>Jacksonville</c:v>
                </c:pt>
                <c:pt idx="12">
                  <c:v>Kansas City</c:v>
                </c:pt>
                <c:pt idx="13">
                  <c:v>Las Vegas</c:v>
                </c:pt>
                <c:pt idx="14">
                  <c:v>Los Angeles</c:v>
                </c:pt>
                <c:pt idx="15">
                  <c:v>Miami</c:v>
                </c:pt>
                <c:pt idx="16">
                  <c:v>Minneapolis</c:v>
                </c:pt>
                <c:pt idx="17">
                  <c:v>Montreal</c:v>
                </c:pt>
                <c:pt idx="18">
                  <c:v>Nahariyya</c:v>
                </c:pt>
                <c:pt idx="19">
                  <c:v>Nashville</c:v>
                </c:pt>
                <c:pt idx="20">
                  <c:v>New York</c:v>
                </c:pt>
                <c:pt idx="21">
                  <c:v>Philadelphia</c:v>
                </c:pt>
                <c:pt idx="22">
                  <c:v>Phoenix</c:v>
                </c:pt>
                <c:pt idx="23">
                  <c:v>Pittsburgh</c:v>
                </c:pt>
                <c:pt idx="24">
                  <c:v>Saint Louis</c:v>
                </c:pt>
                <c:pt idx="25">
                  <c:v>San Antonio</c:v>
                </c:pt>
                <c:pt idx="26">
                  <c:v>San Diego</c:v>
                </c:pt>
                <c:pt idx="27">
                  <c:v>San Francisco</c:v>
                </c:pt>
                <c:pt idx="28">
                  <c:v>Seattle</c:v>
                </c:pt>
                <c:pt idx="29">
                  <c:v>Tel Aviv District</c:v>
                </c:pt>
                <c:pt idx="30">
                  <c:v>Toronto</c:v>
                </c:pt>
                <c:pt idx="31">
                  <c:v>Vancouver</c:v>
                </c:pt>
              </c:strCache>
            </c:strRef>
          </c:cat>
          <c:val>
            <c:numRef>
              <c:f>'Question-14'!$L$10:$L$42</c:f>
              <c:numCache>
                <c:formatCode>General</c:formatCode>
                <c:ptCount val="32"/>
                <c:pt idx="0">
                  <c:v>14</c:v>
                </c:pt>
                <c:pt idx="1">
                  <c:v>11</c:v>
                </c:pt>
                <c:pt idx="2">
                  <c:v>14</c:v>
                </c:pt>
                <c:pt idx="3">
                  <c:v>13</c:v>
                </c:pt>
                <c:pt idx="4">
                  <c:v>50</c:v>
                </c:pt>
                <c:pt idx="5">
                  <c:v>11</c:v>
                </c:pt>
                <c:pt idx="6">
                  <c:v>10</c:v>
                </c:pt>
                <c:pt idx="7">
                  <c:v>12</c:v>
                </c:pt>
                <c:pt idx="8">
                  <c:v>10</c:v>
                </c:pt>
                <c:pt idx="9">
                  <c:v>15</c:v>
                </c:pt>
                <c:pt idx="10">
                  <c:v>13</c:v>
                </c:pt>
                <c:pt idx="11">
                  <c:v>15</c:v>
                </c:pt>
                <c:pt idx="12">
                  <c:v>10</c:v>
                </c:pt>
                <c:pt idx="13">
                  <c:v>19</c:v>
                </c:pt>
                <c:pt idx="14">
                  <c:v>17</c:v>
                </c:pt>
                <c:pt idx="15">
                  <c:v>13</c:v>
                </c:pt>
                <c:pt idx="16">
                  <c:v>15</c:v>
                </c:pt>
                <c:pt idx="17">
                  <c:v>14</c:v>
                </c:pt>
                <c:pt idx="18">
                  <c:v>10</c:v>
                </c:pt>
                <c:pt idx="19">
                  <c:v>12</c:v>
                </c:pt>
                <c:pt idx="20">
                  <c:v>10</c:v>
                </c:pt>
                <c:pt idx="21">
                  <c:v>13</c:v>
                </c:pt>
                <c:pt idx="22">
                  <c:v>18</c:v>
                </c:pt>
                <c:pt idx="23">
                  <c:v>11</c:v>
                </c:pt>
                <c:pt idx="24">
                  <c:v>10</c:v>
                </c:pt>
                <c:pt idx="25">
                  <c:v>13</c:v>
                </c:pt>
                <c:pt idx="26">
                  <c:v>15</c:v>
                </c:pt>
                <c:pt idx="27">
                  <c:v>19</c:v>
                </c:pt>
                <c:pt idx="28">
                  <c:v>11</c:v>
                </c:pt>
                <c:pt idx="29">
                  <c:v>13</c:v>
                </c:pt>
                <c:pt idx="30">
                  <c:v>19</c:v>
                </c:pt>
                <c:pt idx="31">
                  <c:v>12</c:v>
                </c:pt>
              </c:numCache>
            </c:numRef>
          </c:val>
          <c:extLst>
            <c:ext xmlns:c16="http://schemas.microsoft.com/office/drawing/2014/chart" uri="{C3380CC4-5D6E-409C-BE32-E72D297353CC}">
              <c16:uniqueId val="{00000000-62CD-43E7-A5E1-5D8CD65631CB}"/>
            </c:ext>
          </c:extLst>
        </c:ser>
        <c:dLbls>
          <c:showLegendKey val="0"/>
          <c:showVal val="0"/>
          <c:showCatName val="0"/>
          <c:showSerName val="0"/>
          <c:showPercent val="0"/>
          <c:showBubbleSize val="0"/>
        </c:dLbls>
        <c:gapWidth val="219"/>
        <c:overlap val="-27"/>
        <c:axId val="1795593488"/>
        <c:axId val="1795603568"/>
      </c:barChart>
      <c:lineChart>
        <c:grouping val="standard"/>
        <c:varyColors val="0"/>
        <c:ser>
          <c:idx val="1"/>
          <c:order val="1"/>
          <c:tx>
            <c:strRef>
              <c:f>'Question-14'!$M$9</c:f>
              <c:strCache>
                <c:ptCount val="1"/>
                <c:pt idx="0">
                  <c:v>Max of  temperature</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'Question-14'!$K$10:$K$42</c:f>
              <c:strCache>
                <c:ptCount val="32"/>
                <c:pt idx="0">
                  <c:v>Albuquerque</c:v>
                </c:pt>
                <c:pt idx="1">
                  <c:v>Atlanta</c:v>
                </c:pt>
                <c:pt idx="2">
                  <c:v>Boston</c:v>
                </c:pt>
                <c:pt idx="3">
                  <c:v>Chicago</c:v>
                </c:pt>
                <c:pt idx="4">
                  <c:v>Dallas</c:v>
                </c:pt>
                <c:pt idx="5">
                  <c:v>Denver</c:v>
                </c:pt>
                <c:pt idx="6">
                  <c:v>Detroit</c:v>
                </c:pt>
                <c:pt idx="7">
                  <c:v>Eilat</c:v>
                </c:pt>
                <c:pt idx="8">
                  <c:v>Haifa</c:v>
                </c:pt>
                <c:pt idx="9">
                  <c:v>Houston</c:v>
                </c:pt>
                <c:pt idx="10">
                  <c:v>Indianapolis</c:v>
                </c:pt>
                <c:pt idx="11">
                  <c:v>Jacksonville</c:v>
                </c:pt>
                <c:pt idx="12">
                  <c:v>Kansas City</c:v>
                </c:pt>
                <c:pt idx="13">
                  <c:v>Las Vegas</c:v>
                </c:pt>
                <c:pt idx="14">
                  <c:v>Los Angeles</c:v>
                </c:pt>
                <c:pt idx="15">
                  <c:v>Miami</c:v>
                </c:pt>
                <c:pt idx="16">
                  <c:v>Minneapolis</c:v>
                </c:pt>
                <c:pt idx="17">
                  <c:v>Montreal</c:v>
                </c:pt>
                <c:pt idx="18">
                  <c:v>Nahariyya</c:v>
                </c:pt>
                <c:pt idx="19">
                  <c:v>Nashville</c:v>
                </c:pt>
                <c:pt idx="20">
                  <c:v>New York</c:v>
                </c:pt>
                <c:pt idx="21">
                  <c:v>Philadelphia</c:v>
                </c:pt>
                <c:pt idx="22">
                  <c:v>Phoenix</c:v>
                </c:pt>
                <c:pt idx="23">
                  <c:v>Pittsburgh</c:v>
                </c:pt>
                <c:pt idx="24">
                  <c:v>Saint Louis</c:v>
                </c:pt>
                <c:pt idx="25">
                  <c:v>San Antonio</c:v>
                </c:pt>
                <c:pt idx="26">
                  <c:v>San Diego</c:v>
                </c:pt>
                <c:pt idx="27">
                  <c:v>San Francisco</c:v>
                </c:pt>
                <c:pt idx="28">
                  <c:v>Seattle</c:v>
                </c:pt>
                <c:pt idx="29">
                  <c:v>Tel Aviv District</c:v>
                </c:pt>
                <c:pt idx="30">
                  <c:v>Toronto</c:v>
                </c:pt>
                <c:pt idx="31">
                  <c:v>Vancouver</c:v>
                </c:pt>
              </c:strCache>
            </c:strRef>
          </c:cat>
          <c:val>
            <c:numRef>
              <c:f>'Question-14'!$M$10:$M$42</c:f>
              <c:numCache>
                <c:formatCode>General</c:formatCode>
                <c:ptCount val="32"/>
                <c:pt idx="0">
                  <c:v>306.66000000000003</c:v>
                </c:pt>
                <c:pt idx="1">
                  <c:v>295.7</c:v>
                </c:pt>
                <c:pt idx="2">
                  <c:v>293.3</c:v>
                </c:pt>
                <c:pt idx="3">
                  <c:v>301.66000000000003</c:v>
                </c:pt>
                <c:pt idx="4">
                  <c:v>306.2</c:v>
                </c:pt>
                <c:pt idx="5">
                  <c:v>304.60000000000002</c:v>
                </c:pt>
                <c:pt idx="6">
                  <c:v>291.43</c:v>
                </c:pt>
                <c:pt idx="7">
                  <c:v>314.17</c:v>
                </c:pt>
                <c:pt idx="8">
                  <c:v>283.8</c:v>
                </c:pt>
                <c:pt idx="9">
                  <c:v>306.05</c:v>
                </c:pt>
                <c:pt idx="10">
                  <c:v>269.82</c:v>
                </c:pt>
                <c:pt idx="11">
                  <c:v>303.49</c:v>
                </c:pt>
                <c:pt idx="12">
                  <c:v>305.29000000000002</c:v>
                </c:pt>
                <c:pt idx="13">
                  <c:v>307.08999999999997</c:v>
                </c:pt>
                <c:pt idx="14">
                  <c:v>308.64</c:v>
                </c:pt>
                <c:pt idx="15">
                  <c:v>303.58999999999997</c:v>
                </c:pt>
                <c:pt idx="16">
                  <c:v>297.7</c:v>
                </c:pt>
                <c:pt idx="17">
                  <c:v>273.47000000000003</c:v>
                </c:pt>
                <c:pt idx="18">
                  <c:v>283.89</c:v>
                </c:pt>
                <c:pt idx="19">
                  <c:v>288.94</c:v>
                </c:pt>
                <c:pt idx="20">
                  <c:v>289.58</c:v>
                </c:pt>
                <c:pt idx="21">
                  <c:v>291.60000000000002</c:v>
                </c:pt>
                <c:pt idx="22">
                  <c:v>313.54000000000002</c:v>
                </c:pt>
                <c:pt idx="23">
                  <c:v>287.56</c:v>
                </c:pt>
                <c:pt idx="24">
                  <c:v>300.72000000000003</c:v>
                </c:pt>
                <c:pt idx="25">
                  <c:v>304.87</c:v>
                </c:pt>
                <c:pt idx="26">
                  <c:v>295.35000000000002</c:v>
                </c:pt>
                <c:pt idx="27">
                  <c:v>305.08</c:v>
                </c:pt>
                <c:pt idx="28">
                  <c:v>291.26</c:v>
                </c:pt>
                <c:pt idx="29">
                  <c:v>289.51</c:v>
                </c:pt>
                <c:pt idx="30">
                  <c:v>274.54000000000002</c:v>
                </c:pt>
                <c:pt idx="31">
                  <c:v>277.11</c:v>
                </c:pt>
              </c:numCache>
            </c:numRef>
          </c:val>
          <c:smooth val="0"/>
          <c:extLst>
            <c:ext xmlns:c16="http://schemas.microsoft.com/office/drawing/2014/chart" uri="{C3380CC4-5D6E-409C-BE32-E72D297353CC}">
              <c16:uniqueId val="{00000001-62CD-43E7-A5E1-5D8CD65631CB}"/>
            </c:ext>
          </c:extLst>
        </c:ser>
        <c:dLbls>
          <c:showLegendKey val="0"/>
          <c:showVal val="0"/>
          <c:showCatName val="0"/>
          <c:showSerName val="0"/>
          <c:showPercent val="0"/>
          <c:showBubbleSize val="0"/>
        </c:dLbls>
        <c:marker val="1"/>
        <c:smooth val="0"/>
        <c:axId val="1795594928"/>
        <c:axId val="1795595408"/>
      </c:lineChart>
      <c:catAx>
        <c:axId val="17955949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5595408"/>
        <c:crosses val="autoZero"/>
        <c:auto val="1"/>
        <c:lblAlgn val="ctr"/>
        <c:lblOffset val="100"/>
        <c:noMultiLvlLbl val="0"/>
      </c:catAx>
      <c:valAx>
        <c:axId val="17955954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5594928"/>
        <c:crosses val="autoZero"/>
        <c:crossBetween val="between"/>
      </c:valAx>
      <c:valAx>
        <c:axId val="17956035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5593488"/>
        <c:crosses val="max"/>
        <c:crossBetween val="between"/>
      </c:valAx>
      <c:catAx>
        <c:axId val="1795593488"/>
        <c:scaling>
          <c:orientation val="minMax"/>
        </c:scaling>
        <c:delete val="1"/>
        <c:axPos val="b"/>
        <c:numFmt formatCode="General" sourceLinked="1"/>
        <c:majorTickMark val="none"/>
        <c:minorTickMark val="none"/>
        <c:tickLblPos val="nextTo"/>
        <c:crossAx val="179560356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weather.xlsx]Question-15!PivotTable42</c:name>
    <c:fmtId val="9"/>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'Question-15'!$M$8:$M$10</c:f>
              <c:strCache>
                <c:ptCount val="1"/>
                <c:pt idx="0">
                  <c:v>Max of  wind_speed - haze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'Question-15'!$L$11:$L$16</c:f>
              <c:strCache>
                <c:ptCount val="6"/>
                <c:pt idx="0">
                  <c:v>Dallas</c:v>
                </c:pt>
                <c:pt idx="1">
                  <c:v>Las Vegas</c:v>
                </c:pt>
                <c:pt idx="2">
                  <c:v>Los Angeles</c:v>
                </c:pt>
                <c:pt idx="3">
                  <c:v>Phoenix</c:v>
                </c:pt>
                <c:pt idx="4">
                  <c:v>San Francisco</c:v>
                </c:pt>
                <c:pt idx="5">
                  <c:v>Toronto</c:v>
                </c:pt>
              </c:strCache>
            </c:strRef>
          </c:cat>
          <c:val>
            <c:numRef>
              <c:f>'Question-15'!$M$11:$M$16</c:f>
              <c:numCache>
                <c:formatCode>General</c:formatCode>
                <c:ptCount val="6"/>
                <c:pt idx="0">
                  <c:v>50</c:v>
                </c:pt>
                <c:pt idx="1">
                  <c:v>19</c:v>
                </c:pt>
                <c:pt idx="2">
                  <c:v>17</c:v>
                </c:pt>
                <c:pt idx="3">
                  <c:v>18</c:v>
                </c:pt>
                <c:pt idx="4">
                  <c:v>19</c:v>
                </c:pt>
                <c:pt idx="5">
                  <c:v>19</c:v>
                </c:pt>
              </c:numCache>
            </c:numRef>
          </c:val>
          <c:extLst>
            <c:ext xmlns:c16="http://schemas.microsoft.com/office/drawing/2014/chart" uri="{C3380CC4-5D6E-409C-BE32-E72D297353CC}">
              <c16:uniqueId val="{00000000-1B5E-4C5A-9BD6-5B4DE19C2178}"/>
            </c:ext>
          </c:extLst>
        </c:ser>
        <c:ser>
          <c:idx val="1"/>
          <c:order val="1"/>
          <c:tx>
            <c:strRef>
              <c:f>'Question-15'!$N$8:$N$10</c:f>
              <c:strCache>
                <c:ptCount val="1"/>
                <c:pt idx="0">
                  <c:v>Max of  wind_speed - thunderstorm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'Question-15'!$L$11:$L$16</c:f>
              <c:strCache>
                <c:ptCount val="6"/>
                <c:pt idx="0">
                  <c:v>Dallas</c:v>
                </c:pt>
                <c:pt idx="1">
                  <c:v>Las Vegas</c:v>
                </c:pt>
                <c:pt idx="2">
                  <c:v>Los Angeles</c:v>
                </c:pt>
                <c:pt idx="3">
                  <c:v>Phoenix</c:v>
                </c:pt>
                <c:pt idx="4">
                  <c:v>San Francisco</c:v>
                </c:pt>
                <c:pt idx="5">
                  <c:v>Toronto</c:v>
                </c:pt>
              </c:strCache>
            </c:strRef>
          </c:cat>
          <c:val>
            <c:numRef>
              <c:f>'Question-15'!$N$11:$N$16</c:f>
              <c:numCache>
                <c:formatCode>General</c:formatCode>
                <c:ptCount val="6"/>
                <c:pt idx="0">
                  <c:v>17</c:v>
                </c:pt>
              </c:numCache>
            </c:numRef>
          </c:val>
          <c:extLst>
            <c:ext xmlns:c16="http://schemas.microsoft.com/office/drawing/2014/chart" uri="{C3380CC4-5D6E-409C-BE32-E72D297353CC}">
              <c16:uniqueId val="{00000001-1B5E-4C5A-9BD6-5B4DE19C2178}"/>
            </c:ext>
          </c:extLst>
        </c:ser>
        <c:dLbls>
          <c:showLegendKey val="0"/>
          <c:showVal val="0"/>
          <c:showCatName val="0"/>
          <c:showSerName val="0"/>
          <c:showPercent val="0"/>
          <c:showBubbleSize val="0"/>
        </c:dLbls>
        <c:gapWidth val="219"/>
        <c:overlap val="-27"/>
        <c:axId val="173320000"/>
        <c:axId val="173323360"/>
      </c:barChart>
      <c:lineChart>
        <c:grouping val="standard"/>
        <c:varyColors val="0"/>
        <c:ser>
          <c:idx val="2"/>
          <c:order val="2"/>
          <c:tx>
            <c:strRef>
              <c:f>'Question-15'!$O$8:$O$10</c:f>
              <c:strCache>
                <c:ptCount val="1"/>
                <c:pt idx="0">
                  <c:v>Max of  wind_direction - haze</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'Question-15'!$L$11:$L$16</c:f>
              <c:strCache>
                <c:ptCount val="6"/>
                <c:pt idx="0">
                  <c:v>Dallas</c:v>
                </c:pt>
                <c:pt idx="1">
                  <c:v>Las Vegas</c:v>
                </c:pt>
                <c:pt idx="2">
                  <c:v>Los Angeles</c:v>
                </c:pt>
                <c:pt idx="3">
                  <c:v>Phoenix</c:v>
                </c:pt>
                <c:pt idx="4">
                  <c:v>San Francisco</c:v>
                </c:pt>
                <c:pt idx="5">
                  <c:v>Toronto</c:v>
                </c:pt>
              </c:strCache>
            </c:strRef>
          </c:cat>
          <c:val>
            <c:numRef>
              <c:f>'Question-15'!$O$11:$O$16</c:f>
              <c:numCache>
                <c:formatCode>General</c:formatCode>
                <c:ptCount val="6"/>
                <c:pt idx="0">
                  <c:v>200</c:v>
                </c:pt>
                <c:pt idx="1">
                  <c:v>350</c:v>
                </c:pt>
                <c:pt idx="2">
                  <c:v>300</c:v>
                </c:pt>
                <c:pt idx="3">
                  <c:v>170</c:v>
                </c:pt>
                <c:pt idx="4">
                  <c:v>300</c:v>
                </c:pt>
                <c:pt idx="5">
                  <c:v>220</c:v>
                </c:pt>
              </c:numCache>
            </c:numRef>
          </c:val>
          <c:smooth val="0"/>
          <c:extLst>
            <c:ext xmlns:c16="http://schemas.microsoft.com/office/drawing/2014/chart" uri="{C3380CC4-5D6E-409C-BE32-E72D297353CC}">
              <c16:uniqueId val="{00000002-1B5E-4C5A-9BD6-5B4DE19C2178}"/>
            </c:ext>
          </c:extLst>
        </c:ser>
        <c:ser>
          <c:idx val="3"/>
          <c:order val="3"/>
          <c:tx>
            <c:strRef>
              <c:f>'Question-15'!$P$8:$P$10</c:f>
              <c:strCache>
                <c:ptCount val="1"/>
                <c:pt idx="0">
                  <c:v>Max of  wind_direction - thunderstorm</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'Question-15'!$L$11:$L$16</c:f>
              <c:strCache>
                <c:ptCount val="6"/>
                <c:pt idx="0">
                  <c:v>Dallas</c:v>
                </c:pt>
                <c:pt idx="1">
                  <c:v>Las Vegas</c:v>
                </c:pt>
                <c:pt idx="2">
                  <c:v>Los Angeles</c:v>
                </c:pt>
                <c:pt idx="3">
                  <c:v>Phoenix</c:v>
                </c:pt>
                <c:pt idx="4">
                  <c:v>San Francisco</c:v>
                </c:pt>
                <c:pt idx="5">
                  <c:v>Toronto</c:v>
                </c:pt>
              </c:strCache>
            </c:strRef>
          </c:cat>
          <c:val>
            <c:numRef>
              <c:f>'Question-15'!$P$11:$P$16</c:f>
              <c:numCache>
                <c:formatCode>General</c:formatCode>
                <c:ptCount val="6"/>
                <c:pt idx="0">
                  <c:v>220</c:v>
                </c:pt>
              </c:numCache>
            </c:numRef>
          </c:val>
          <c:smooth val="0"/>
          <c:extLst>
            <c:ext xmlns:c16="http://schemas.microsoft.com/office/drawing/2014/chart" uri="{C3380CC4-5D6E-409C-BE32-E72D297353CC}">
              <c16:uniqueId val="{00000003-1B5E-4C5A-9BD6-5B4DE19C2178}"/>
            </c:ext>
          </c:extLst>
        </c:ser>
        <c:dLbls>
          <c:showLegendKey val="0"/>
          <c:showVal val="0"/>
          <c:showCatName val="0"/>
          <c:showSerName val="0"/>
          <c:showPercent val="0"/>
          <c:showBubbleSize val="0"/>
        </c:dLbls>
        <c:marker val="1"/>
        <c:smooth val="0"/>
        <c:axId val="173314720"/>
        <c:axId val="173316640"/>
      </c:lineChart>
      <c:catAx>
        <c:axId val="1733147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316640"/>
        <c:crosses val="autoZero"/>
        <c:auto val="1"/>
        <c:lblAlgn val="ctr"/>
        <c:lblOffset val="100"/>
        <c:noMultiLvlLbl val="0"/>
      </c:catAx>
      <c:valAx>
        <c:axId val="1733166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314720"/>
        <c:crosses val="autoZero"/>
        <c:crossBetween val="between"/>
      </c:valAx>
      <c:valAx>
        <c:axId val="17332336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320000"/>
        <c:crosses val="max"/>
        <c:crossBetween val="between"/>
      </c:valAx>
      <c:catAx>
        <c:axId val="173320000"/>
        <c:scaling>
          <c:orientation val="minMax"/>
        </c:scaling>
        <c:delete val="1"/>
        <c:axPos val="b"/>
        <c:numFmt formatCode="General" sourceLinked="1"/>
        <c:majorTickMark val="none"/>
        <c:minorTickMark val="none"/>
        <c:tickLblPos val="nextTo"/>
        <c:crossAx val="173323360"/>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'Question-5'!$E$4</c:f>
              <c:strCache>
                <c:ptCount val="1"/>
                <c:pt idx="0">
                  <c:v> avg_pressure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trendline>
            <c:spPr>
              <a:ln w="19050" cap="rnd">
                <a:solidFill>
                  <a:schemeClr val="accent1"/>
                </a:solidFill>
                <a:prstDash val="sysDash"/>
              </a:ln>
              <a:effectLst/>
            </c:spPr>
            <c:trendlineType val="linear"/>
            <c:dispRSqr val="0"/>
            <c:dispEq val="0"/>
          </c:trendline>
          <c:xVal>
            <c:numRef>
              <c:f>'Question-5'!$D$5:$D$60</c:f>
              <c:numCache>
                <c:formatCode>General</c:formatCode>
                <c:ptCount val="56"/>
                <c:pt idx="0">
                  <c:v>45.1861571964169</c:v>
                </c:pt>
                <c:pt idx="1">
                  <c:v>70.846757823827204</c:v>
                </c:pt>
                <c:pt idx="2">
                  <c:v>70.604856512141197</c:v>
                </c:pt>
                <c:pt idx="3">
                  <c:v>77.375301312382803</c:v>
                </c:pt>
                <c:pt idx="4">
                  <c:v>70.189190399426806</c:v>
                </c:pt>
                <c:pt idx="5">
                  <c:v>74.434917542587897</c:v>
                </c:pt>
                <c:pt idx="6">
                  <c:v>64.323763742377693</c:v>
                </c:pt>
                <c:pt idx="7">
                  <c:v>53.022557256300999</c:v>
                </c:pt>
                <c:pt idx="8">
                  <c:v>72.477574283075398</c:v>
                </c:pt>
                <c:pt idx="9">
                  <c:v>53.155183704807698</c:v>
                </c:pt>
                <c:pt idx="10">
                  <c:v>79.800382581298507</c:v>
                </c:pt>
                <c:pt idx="11">
                  <c:v>74.065585393955502</c:v>
                </c:pt>
                <c:pt idx="12">
                  <c:v>72.383859239642703</c:v>
                </c:pt>
                <c:pt idx="13">
                  <c:v>76.439481395968301</c:v>
                </c:pt>
                <c:pt idx="14">
                  <c:v>68.732293052517605</c:v>
                </c:pt>
                <c:pt idx="15">
                  <c:v>66.6297355892805</c:v>
                </c:pt>
                <c:pt idx="16">
                  <c:v>31.937830717615</c:v>
                </c:pt>
                <c:pt idx="17">
                  <c:v>62.773840934790798</c:v>
                </c:pt>
                <c:pt idx="18">
                  <c:v>75.512362450753898</c:v>
                </c:pt>
                <c:pt idx="19">
                  <c:v>71.244172272757694</c:v>
                </c:pt>
                <c:pt idx="20">
                  <c:v>71.861537755125397</c:v>
                </c:pt>
                <c:pt idx="21">
                  <c:v>78.606760284453998</c:v>
                </c:pt>
                <c:pt idx="22">
                  <c:v>68.240343731817504</c:v>
                </c:pt>
                <c:pt idx="23">
                  <c:v>66.642416741158399</c:v>
                </c:pt>
                <c:pt idx="24">
                  <c:v>68.017768715409204</c:v>
                </c:pt>
                <c:pt idx="25">
                  <c:v>37.484423711457502</c:v>
                </c:pt>
                <c:pt idx="26">
                  <c:v>70.364288748295294</c:v>
                </c:pt>
                <c:pt idx="27">
                  <c:v>74.697616284260306</c:v>
                </c:pt>
                <c:pt idx="28">
                  <c:v>70.598762623965001</c:v>
                </c:pt>
                <c:pt idx="29">
                  <c:v>67.700798854304196</c:v>
                </c:pt>
                <c:pt idx="30">
                  <c:v>67.784809280990402</c:v>
                </c:pt>
                <c:pt idx="31">
                  <c:v>76.875042314549404</c:v>
                </c:pt>
                <c:pt idx="32">
                  <c:v>77.159038341784495</c:v>
                </c:pt>
                <c:pt idx="33">
                  <c:v>66.861508835523296</c:v>
                </c:pt>
                <c:pt idx="34">
                  <c:v>76.361909039865196</c:v>
                </c:pt>
                <c:pt idx="35">
                  <c:v>81.895479770649601</c:v>
                </c:pt>
              </c:numCache>
            </c:numRef>
          </c:xVal>
          <c:yVal>
            <c:numRef>
              <c:f>'Question-5'!$E$5:$E$60</c:f>
              <c:numCache>
                <c:formatCode>General</c:formatCode>
                <c:ptCount val="56"/>
                <c:pt idx="0">
                  <c:v>1012.29218474451</c:v>
                </c:pt>
                <c:pt idx="1">
                  <c:v>1020.6854481904199</c:v>
                </c:pt>
                <c:pt idx="2">
                  <c:v>991.17256507750801</c:v>
                </c:pt>
                <c:pt idx="3">
                  <c:v>1019.86131370728</c:v>
                </c:pt>
                <c:pt idx="4">
                  <c:v>1020.09299447513</c:v>
                </c:pt>
                <c:pt idx="5">
                  <c:v>1018.89554886812</c:v>
                </c:pt>
                <c:pt idx="6">
                  <c:v>1018.90279468059</c:v>
                </c:pt>
                <c:pt idx="7">
                  <c:v>1011.97635875643</c:v>
                </c:pt>
                <c:pt idx="8">
                  <c:v>1019.13797294908</c:v>
                </c:pt>
                <c:pt idx="9">
                  <c:v>1002.03924788016</c:v>
                </c:pt>
                <c:pt idx="10">
                  <c:v>1017.550804184</c:v>
                </c:pt>
                <c:pt idx="11">
                  <c:v>1019.62646980815</c:v>
                </c:pt>
                <c:pt idx="12">
                  <c:v>1019.20276220976</c:v>
                </c:pt>
                <c:pt idx="13">
                  <c:v>1021.23856050223</c:v>
                </c:pt>
                <c:pt idx="14">
                  <c:v>1011.0349799793</c:v>
                </c:pt>
                <c:pt idx="15">
                  <c:v>1016.28270406806</c:v>
                </c:pt>
                <c:pt idx="16">
                  <c:v>1013.65964795748</c:v>
                </c:pt>
                <c:pt idx="17">
                  <c:v>1015.91273527254</c:v>
                </c:pt>
                <c:pt idx="18">
                  <c:v>1020.23462066173</c:v>
                </c:pt>
                <c:pt idx="19">
                  <c:v>1017.44407109381</c:v>
                </c:pt>
                <c:pt idx="20">
                  <c:v>1016.42495311688</c:v>
                </c:pt>
                <c:pt idx="21">
                  <c:v>1015.90199739079</c:v>
                </c:pt>
                <c:pt idx="22">
                  <c:v>1020.37097060258</c:v>
                </c:pt>
                <c:pt idx="23">
                  <c:v>1017.0189767483899</c:v>
                </c:pt>
                <c:pt idx="24">
                  <c:v>1020.25019337443</c:v>
                </c:pt>
                <c:pt idx="25">
                  <c:v>1013.2973420811001</c:v>
                </c:pt>
                <c:pt idx="26">
                  <c:v>1019.25549140619</c:v>
                </c:pt>
                <c:pt idx="27">
                  <c:v>1019.26838162169</c:v>
                </c:pt>
                <c:pt idx="28">
                  <c:v>1019.56633838663</c:v>
                </c:pt>
                <c:pt idx="29">
                  <c:v>1017.9364223185</c:v>
                </c:pt>
                <c:pt idx="30">
                  <c:v>1017.52449088247</c:v>
                </c:pt>
                <c:pt idx="31">
                  <c:v>1018.84387236149</c:v>
                </c:pt>
                <c:pt idx="32">
                  <c:v>1021.0012157382801</c:v>
                </c:pt>
                <c:pt idx="33">
                  <c:v>1013.81546826703</c:v>
                </c:pt>
                <c:pt idx="34">
                  <c:v>1018.27443542304</c:v>
                </c:pt>
                <c:pt idx="35">
                  <c:v>1018.1309149418501</c:v>
                </c:pt>
              </c:numCache>
            </c:numRef>
          </c:yVal>
          <c:smooth val="0"/>
          <c:extLst>
            <c:ext xmlns:c16="http://schemas.microsoft.com/office/drawing/2014/chart" uri="{C3380CC4-5D6E-409C-BE32-E72D297353CC}">
              <c16:uniqueId val="{00000001-9837-4757-8A0C-F7775C253EB9}"/>
            </c:ext>
          </c:extLst>
        </c:ser>
        <c:dLbls>
          <c:showLegendKey val="0"/>
          <c:showVal val="0"/>
          <c:showCatName val="0"/>
          <c:showSerName val="0"/>
          <c:showPercent val="0"/>
          <c:showBubbleSize val="0"/>
        </c:dLbls>
        <c:axId val="143337791"/>
        <c:axId val="143340191"/>
      </c:scatterChart>
      <c:valAx>
        <c:axId val="14333779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3340191"/>
        <c:crosses val="autoZero"/>
        <c:crossBetween val="midCat"/>
      </c:valAx>
      <c:valAx>
        <c:axId val="1433401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333779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weather.xlsx]Question-6!PivotTable7</c:name>
    <c:fmtId val="4"/>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'Question-6'!$J$7</c:f>
              <c:strCache>
                <c:ptCount val="1"/>
                <c:pt idx="0">
                  <c:v>Average of  Wind_direction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multiLvlStrRef>
              <c:f>'Question-6'!$I$8:$I$36</c:f>
              <c:multiLvlStrCache>
                <c:ptCount val="25"/>
                <c:lvl>
                  <c:pt idx="0">
                    <c:v>Montreal</c:v>
                  </c:pt>
                  <c:pt idx="1">
                    <c:v>Nahariyya</c:v>
                  </c:pt>
                  <c:pt idx="2">
                    <c:v>Albuquerque</c:v>
                  </c:pt>
                  <c:pt idx="3">
                    <c:v>Atlanta</c:v>
                  </c:pt>
                  <c:pt idx="4">
                    <c:v>Boston</c:v>
                  </c:pt>
                  <c:pt idx="5">
                    <c:v>Charlotte</c:v>
                  </c:pt>
                  <c:pt idx="6">
                    <c:v>Chicago</c:v>
                  </c:pt>
                  <c:pt idx="7">
                    <c:v>Dallas</c:v>
                  </c:pt>
                  <c:pt idx="8">
                    <c:v>Denver</c:v>
                  </c:pt>
                  <c:pt idx="9">
                    <c:v>Detroit</c:v>
                  </c:pt>
                  <c:pt idx="10">
                    <c:v>Indianapolis</c:v>
                  </c:pt>
                  <c:pt idx="11">
                    <c:v>Kansas City</c:v>
                  </c:pt>
                  <c:pt idx="12">
                    <c:v>Las Vegas</c:v>
                  </c:pt>
                  <c:pt idx="13">
                    <c:v>Los Angeles</c:v>
                  </c:pt>
                  <c:pt idx="14">
                    <c:v>Minneapolis</c:v>
                  </c:pt>
                  <c:pt idx="15">
                    <c:v>Nashville</c:v>
                  </c:pt>
                  <c:pt idx="16">
                    <c:v>New York</c:v>
                  </c:pt>
                  <c:pt idx="17">
                    <c:v>Philadelphia</c:v>
                  </c:pt>
                  <c:pt idx="18">
                    <c:v>Phoenix</c:v>
                  </c:pt>
                  <c:pt idx="19">
                    <c:v>Pittsburgh</c:v>
                  </c:pt>
                  <c:pt idx="20">
                    <c:v>Portland</c:v>
                  </c:pt>
                  <c:pt idx="21">
                    <c:v>Saint Louis</c:v>
                  </c:pt>
                  <c:pt idx="22">
                    <c:v>San Diego</c:v>
                  </c:pt>
                  <c:pt idx="23">
                    <c:v>San Francisco</c:v>
                  </c:pt>
                  <c:pt idx="24">
                    <c:v>Seattle</c:v>
                  </c:pt>
                </c:lvl>
                <c:lvl>
                  <c:pt idx="0">
                    <c:v>Canada</c:v>
                  </c:pt>
                  <c:pt idx="1">
                    <c:v>Israel</c:v>
                  </c:pt>
                  <c:pt idx="2">
                    <c:v>United States</c:v>
                  </c:pt>
                </c:lvl>
              </c:multiLvlStrCache>
            </c:multiLvlStrRef>
          </c:cat>
          <c:val>
            <c:numRef>
              <c:f>'Question-6'!$J$8:$J$36</c:f>
              <c:numCache>
                <c:formatCode>General</c:formatCode>
                <c:ptCount val="25"/>
                <c:pt idx="0">
                  <c:v>180</c:v>
                </c:pt>
                <c:pt idx="1">
                  <c:v>180</c:v>
                </c:pt>
                <c:pt idx="2">
                  <c:v>180</c:v>
                </c:pt>
                <c:pt idx="3">
                  <c:v>180</c:v>
                </c:pt>
                <c:pt idx="4">
                  <c:v>180</c:v>
                </c:pt>
                <c:pt idx="5">
                  <c:v>180</c:v>
                </c:pt>
                <c:pt idx="6">
                  <c:v>180</c:v>
                </c:pt>
                <c:pt idx="7">
                  <c:v>180</c:v>
                </c:pt>
                <c:pt idx="8">
                  <c:v>180</c:v>
                </c:pt>
                <c:pt idx="9">
                  <c:v>180</c:v>
                </c:pt>
                <c:pt idx="10">
                  <c:v>180</c:v>
                </c:pt>
                <c:pt idx="11">
                  <c:v>180</c:v>
                </c:pt>
                <c:pt idx="12">
                  <c:v>180</c:v>
                </c:pt>
                <c:pt idx="13">
                  <c:v>180</c:v>
                </c:pt>
                <c:pt idx="14">
                  <c:v>180</c:v>
                </c:pt>
                <c:pt idx="15">
                  <c:v>180</c:v>
                </c:pt>
                <c:pt idx="16">
                  <c:v>180</c:v>
                </c:pt>
                <c:pt idx="17">
                  <c:v>180</c:v>
                </c:pt>
                <c:pt idx="18">
                  <c:v>180</c:v>
                </c:pt>
                <c:pt idx="19">
                  <c:v>180</c:v>
                </c:pt>
                <c:pt idx="20">
                  <c:v>180</c:v>
                </c:pt>
                <c:pt idx="21">
                  <c:v>180</c:v>
                </c:pt>
                <c:pt idx="22">
                  <c:v>180</c:v>
                </c:pt>
                <c:pt idx="23">
                  <c:v>180</c:v>
                </c:pt>
                <c:pt idx="24">
                  <c:v>180</c:v>
                </c:pt>
              </c:numCache>
            </c:numRef>
          </c:val>
          <c:extLst>
            <c:ext xmlns:c16="http://schemas.microsoft.com/office/drawing/2014/chart" uri="{C3380CC4-5D6E-409C-BE32-E72D297353CC}">
              <c16:uniqueId val="{00000000-EBF0-4EA7-A5AB-A56726939203}"/>
            </c:ext>
          </c:extLst>
        </c:ser>
        <c:ser>
          <c:idx val="1"/>
          <c:order val="1"/>
          <c:tx>
            <c:strRef>
              <c:f>'Question-6'!$K$7</c:f>
              <c:strCache>
                <c:ptCount val="1"/>
                <c:pt idx="0">
                  <c:v>Average of  Avg_temp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multiLvlStrRef>
              <c:f>'Question-6'!$I$8:$I$36</c:f>
              <c:multiLvlStrCache>
                <c:ptCount val="25"/>
                <c:lvl>
                  <c:pt idx="0">
                    <c:v>Montreal</c:v>
                  </c:pt>
                  <c:pt idx="1">
                    <c:v>Nahariyya</c:v>
                  </c:pt>
                  <c:pt idx="2">
                    <c:v>Albuquerque</c:v>
                  </c:pt>
                  <c:pt idx="3">
                    <c:v>Atlanta</c:v>
                  </c:pt>
                  <c:pt idx="4">
                    <c:v>Boston</c:v>
                  </c:pt>
                  <c:pt idx="5">
                    <c:v>Charlotte</c:v>
                  </c:pt>
                  <c:pt idx="6">
                    <c:v>Chicago</c:v>
                  </c:pt>
                  <c:pt idx="7">
                    <c:v>Dallas</c:v>
                  </c:pt>
                  <c:pt idx="8">
                    <c:v>Denver</c:v>
                  </c:pt>
                  <c:pt idx="9">
                    <c:v>Detroit</c:v>
                  </c:pt>
                  <c:pt idx="10">
                    <c:v>Indianapolis</c:v>
                  </c:pt>
                  <c:pt idx="11">
                    <c:v>Kansas City</c:v>
                  </c:pt>
                  <c:pt idx="12">
                    <c:v>Las Vegas</c:v>
                  </c:pt>
                  <c:pt idx="13">
                    <c:v>Los Angeles</c:v>
                  </c:pt>
                  <c:pt idx="14">
                    <c:v>Minneapolis</c:v>
                  </c:pt>
                  <c:pt idx="15">
                    <c:v>Nashville</c:v>
                  </c:pt>
                  <c:pt idx="16">
                    <c:v>New York</c:v>
                  </c:pt>
                  <c:pt idx="17">
                    <c:v>Philadelphia</c:v>
                  </c:pt>
                  <c:pt idx="18">
                    <c:v>Phoenix</c:v>
                  </c:pt>
                  <c:pt idx="19">
                    <c:v>Pittsburgh</c:v>
                  </c:pt>
                  <c:pt idx="20">
                    <c:v>Portland</c:v>
                  </c:pt>
                  <c:pt idx="21">
                    <c:v>Saint Louis</c:v>
                  </c:pt>
                  <c:pt idx="22">
                    <c:v>San Diego</c:v>
                  </c:pt>
                  <c:pt idx="23">
                    <c:v>San Francisco</c:v>
                  </c:pt>
                  <c:pt idx="24">
                    <c:v>Seattle</c:v>
                  </c:pt>
                </c:lvl>
                <c:lvl>
                  <c:pt idx="0">
                    <c:v>Canada</c:v>
                  </c:pt>
                  <c:pt idx="1">
                    <c:v>Israel</c:v>
                  </c:pt>
                  <c:pt idx="2">
                    <c:v>United States</c:v>
                  </c:pt>
                </c:lvl>
              </c:multiLvlStrCache>
            </c:multiLvlStrRef>
          </c:cat>
          <c:val>
            <c:numRef>
              <c:f>'Question-6'!$K$8:$K$36</c:f>
              <c:numCache>
                <c:formatCode>General</c:formatCode>
                <c:ptCount val="25"/>
                <c:pt idx="0">
                  <c:v>280.36471845511494</c:v>
                </c:pt>
                <c:pt idx="1">
                  <c:v>292.94764195359556</c:v>
                </c:pt>
                <c:pt idx="2">
                  <c:v>285.21113387017624</c:v>
                </c:pt>
                <c:pt idx="3">
                  <c:v>290.6316660143118</c:v>
                </c:pt>
                <c:pt idx="4">
                  <c:v>284.29245703767475</c:v>
                </c:pt>
                <c:pt idx="5">
                  <c:v>288.82557489816412</c:v>
                </c:pt>
                <c:pt idx="6">
                  <c:v>283.5471185643118</c:v>
                </c:pt>
                <c:pt idx="7">
                  <c:v>291.20162426515566</c:v>
                </c:pt>
                <c:pt idx="8">
                  <c:v>283.40762112249843</c:v>
                </c:pt>
                <c:pt idx="9">
                  <c:v>283.37757537182392</c:v>
                </c:pt>
                <c:pt idx="10">
                  <c:v>284.59980625931314</c:v>
                </c:pt>
                <c:pt idx="11">
                  <c:v>285.21480603429018</c:v>
                </c:pt>
                <c:pt idx="12">
                  <c:v>290.79007416447831</c:v>
                </c:pt>
                <c:pt idx="13">
                  <c:v>290.75693556906168</c:v>
                </c:pt>
                <c:pt idx="14">
                  <c:v>281.87195154774287</c:v>
                </c:pt>
                <c:pt idx="15">
                  <c:v>288.5991137682384</c:v>
                </c:pt>
                <c:pt idx="16">
                  <c:v>286.01032800048142</c:v>
                </c:pt>
                <c:pt idx="17">
                  <c:v>285.80204629803393</c:v>
                </c:pt>
                <c:pt idx="18">
                  <c:v>295.14648063809284</c:v>
                </c:pt>
                <c:pt idx="19">
                  <c:v>284.7032563624997</c:v>
                </c:pt>
                <c:pt idx="20">
                  <c:v>285.17065529326857</c:v>
                </c:pt>
                <c:pt idx="21">
                  <c:v>286.56052583611051</c:v>
                </c:pt>
                <c:pt idx="22">
                  <c:v>289.35397611360315</c:v>
                </c:pt>
                <c:pt idx="23">
                  <c:v>287.25815377825114</c:v>
                </c:pt>
                <c:pt idx="24">
                  <c:v>284.79318017696295</c:v>
                </c:pt>
              </c:numCache>
            </c:numRef>
          </c:val>
          <c:extLst>
            <c:ext xmlns:c16="http://schemas.microsoft.com/office/drawing/2014/chart" uri="{C3380CC4-5D6E-409C-BE32-E72D297353CC}">
              <c16:uniqueId val="{00000001-EBF0-4EA7-A5AB-A56726939203}"/>
            </c:ext>
          </c:extLst>
        </c:ser>
        <c:dLbls>
          <c:showLegendKey val="0"/>
          <c:showVal val="0"/>
          <c:showCatName val="0"/>
          <c:showSerName val="0"/>
          <c:showPercent val="0"/>
          <c:showBubbleSize val="0"/>
        </c:dLbls>
        <c:gapWidth val="100"/>
        <c:overlap val="-24"/>
        <c:axId val="1360717856"/>
        <c:axId val="1360707776"/>
      </c:barChart>
      <c:catAx>
        <c:axId val="13607178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707776"/>
        <c:crosses val="autoZero"/>
        <c:auto val="1"/>
        <c:lblAlgn val="ctr"/>
        <c:lblOffset val="100"/>
        <c:noMultiLvlLbl val="0"/>
      </c:catAx>
      <c:valAx>
        <c:axId val="13607077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717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weather.xlsx]Ouestion-7!PivotTable8</c:name>
    <c:fmtId val="8"/>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'Ouestion-7'!$K$8:$K$9</c:f>
              <c:strCache>
                <c:ptCount val="1"/>
                <c:pt idx="0">
                  <c:v>March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'Ouestion-7'!$J$10:$J$45</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'Ouestion-7'!$K$10:$K$45</c:f>
              <c:numCache>
                <c:formatCode>General</c:formatCode>
                <c:ptCount val="36"/>
                <c:pt idx="0">
                  <c:v>34.885333332999998</c:v>
                </c:pt>
                <c:pt idx="1">
                  <c:v>33.779999999999902</c:v>
                </c:pt>
                <c:pt idx="2">
                  <c:v>28.884</c:v>
                </c:pt>
                <c:pt idx="3">
                  <c:v>36.81</c:v>
                </c:pt>
                <c:pt idx="4">
                  <c:v>36</c:v>
                </c:pt>
                <c:pt idx="5">
                  <c:v>46.033999999999899</c:v>
                </c:pt>
                <c:pt idx="6">
                  <c:v>42.849666666999902</c:v>
                </c:pt>
                <c:pt idx="7">
                  <c:v>48.591333332999902</c:v>
                </c:pt>
                <c:pt idx="8">
                  <c:v>44.217999999999897</c:v>
                </c:pt>
                <c:pt idx="9">
                  <c:v>29.62</c:v>
                </c:pt>
                <c:pt idx="10">
                  <c:v>30.53</c:v>
                </c:pt>
                <c:pt idx="11">
                  <c:v>34.24</c:v>
                </c:pt>
                <c:pt idx="12">
                  <c:v>44.856333333000002</c:v>
                </c:pt>
                <c:pt idx="13">
                  <c:v>31.6999999999999</c:v>
                </c:pt>
                <c:pt idx="14">
                  <c:v>30.549999999999901</c:v>
                </c:pt>
                <c:pt idx="15">
                  <c:v>43.174999999999997</c:v>
                </c:pt>
                <c:pt idx="16">
                  <c:v>35.6736666669999</c:v>
                </c:pt>
                <c:pt idx="17">
                  <c:v>30.189333333</c:v>
                </c:pt>
                <c:pt idx="18">
                  <c:v>24.024333333000001</c:v>
                </c:pt>
                <c:pt idx="19">
                  <c:v>47.129999999999903</c:v>
                </c:pt>
                <c:pt idx="20">
                  <c:v>35.9299999999999</c:v>
                </c:pt>
                <c:pt idx="21">
                  <c:v>25.977999999999899</c:v>
                </c:pt>
                <c:pt idx="22">
                  <c:v>43.522999999999897</c:v>
                </c:pt>
                <c:pt idx="23">
                  <c:v>41.959000000000003</c:v>
                </c:pt>
                <c:pt idx="24">
                  <c:v>43.285666666999902</c:v>
                </c:pt>
                <c:pt idx="25">
                  <c:v>30.580333332999999</c:v>
                </c:pt>
                <c:pt idx="26">
                  <c:v>41.891333332999899</c:v>
                </c:pt>
                <c:pt idx="27">
                  <c:v>28.719333332999899</c:v>
                </c:pt>
                <c:pt idx="28">
                  <c:v>45.977333332999898</c:v>
                </c:pt>
                <c:pt idx="29">
                  <c:v>37.1799999999999</c:v>
                </c:pt>
                <c:pt idx="30">
                  <c:v>30.456666666999901</c:v>
                </c:pt>
                <c:pt idx="31">
                  <c:v>20.98</c:v>
                </c:pt>
                <c:pt idx="32">
                  <c:v>23.039333332999998</c:v>
                </c:pt>
                <c:pt idx="33">
                  <c:v>30.209999999999901</c:v>
                </c:pt>
                <c:pt idx="34">
                  <c:v>36.729999999999997</c:v>
                </c:pt>
                <c:pt idx="35">
                  <c:v>20.329999999999899</c:v>
                </c:pt>
              </c:numCache>
            </c:numRef>
          </c:val>
          <c:extLst>
            <c:ext xmlns:c16="http://schemas.microsoft.com/office/drawing/2014/chart" uri="{C3380CC4-5D6E-409C-BE32-E72D297353CC}">
              <c16:uniqueId val="{00000000-3BB1-4005-9127-172D8A792F98}"/>
            </c:ext>
          </c:extLst>
        </c:ser>
        <c:dLbls>
          <c:showLegendKey val="0"/>
          <c:showVal val="0"/>
          <c:showCatName val="0"/>
          <c:showSerName val="0"/>
          <c:showPercent val="0"/>
          <c:showBubbleSize val="0"/>
        </c:dLbls>
        <c:gapWidth val="100"/>
        <c:overlap val="-24"/>
        <c:axId val="1360724096"/>
        <c:axId val="1360726016"/>
      </c:barChart>
      <c:catAx>
        <c:axId val="13607240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726016"/>
        <c:crosses val="autoZero"/>
        <c:auto val="1"/>
        <c:lblAlgn val="ctr"/>
        <c:lblOffset val="100"/>
        <c:noMultiLvlLbl val="0"/>
      </c:catAx>
      <c:valAx>
        <c:axId val="13607260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7240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weather.xlsx]Question-8!PivotTable3</c:name>
    <c:fmtId val="8"/>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'Question-8'!$L$10:$L$11</c:f>
              <c:strCache>
                <c:ptCount val="1"/>
                <c:pt idx="0">
                  <c:v>proximity thunderstorm</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'Question-8'!$L$12:$L$23</c:f>
              <c:numCache>
                <c:formatCode>General</c:formatCode>
                <c:ptCount val="12"/>
                <c:pt idx="0">
                  <c:v>3.5</c:v>
                </c:pt>
                <c:pt idx="1">
                  <c:v>4.666666666666667</c:v>
                </c:pt>
                <c:pt idx="2">
                  <c:v>4</c:v>
                </c:pt>
                <c:pt idx="3">
                  <c:v>3.1538461538461537</c:v>
                </c:pt>
                <c:pt idx="4">
                  <c:v>2.5483870967741935</c:v>
                </c:pt>
                <c:pt idx="5">
                  <c:v>3.125</c:v>
                </c:pt>
                <c:pt idx="6">
                  <c:v>3.7865168539325844</c:v>
                </c:pt>
                <c:pt idx="7">
                  <c:v>3.4536082474226806</c:v>
                </c:pt>
                <c:pt idx="8">
                  <c:v>3.6375000000000002</c:v>
                </c:pt>
                <c:pt idx="9">
                  <c:v>2.5862068965517242</c:v>
                </c:pt>
                <c:pt idx="10">
                  <c:v>2.3333333333333335</c:v>
                </c:pt>
                <c:pt idx="11">
                  <c:v>2.8333333333333335</c:v>
                </c:pt>
              </c:numCache>
            </c:numRef>
          </c:val>
          <c:smooth val="0"/>
          <c:extLst>
            <c:ext xmlns:c16="http://schemas.microsoft.com/office/drawing/2014/chart" uri="{C3380CC4-5D6E-409C-BE32-E72D297353CC}">
              <c16:uniqueId val="{00000000-6A62-4A97-BDBE-FAAAE8FA46F9}"/>
            </c:ext>
          </c:extLst>
        </c:ser>
        <c:ser>
          <c:idx val="1"/>
          <c:order val="1"/>
          <c:tx>
            <c:strRef>
              <c:f>'Question-8'!$M$10:$M$11</c:f>
              <c:strCache>
                <c:ptCount val="1"/>
                <c:pt idx="0">
                  <c:v>proximity thunderstorm with drizzle</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'Question-8'!$M$12:$M$23</c:f>
              <c:numCache>
                <c:formatCode>General</c:formatCode>
                <c:ptCount val="12"/>
                <c:pt idx="6">
                  <c:v>3</c:v>
                </c:pt>
              </c:numCache>
            </c:numRef>
          </c:val>
          <c:smooth val="0"/>
          <c:extLst>
            <c:ext xmlns:c16="http://schemas.microsoft.com/office/drawing/2014/chart" uri="{C3380CC4-5D6E-409C-BE32-E72D297353CC}">
              <c16:uniqueId val="{00000001-6A62-4A97-BDBE-FAAAE8FA46F9}"/>
            </c:ext>
          </c:extLst>
        </c:ser>
        <c:ser>
          <c:idx val="2"/>
          <c:order val="2"/>
          <c:tx>
            <c:strRef>
              <c:f>'Question-8'!$N$10:$N$11</c:f>
              <c:strCache>
                <c:ptCount val="1"/>
                <c:pt idx="0">
                  <c:v>proximity thunderstorm with rain</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'Question-8'!$N$12:$N$23</c:f>
              <c:numCache>
                <c:formatCode>General</c:formatCode>
                <c:ptCount val="12"/>
                <c:pt idx="0">
                  <c:v>2</c:v>
                </c:pt>
                <c:pt idx="1">
                  <c:v>4</c:v>
                </c:pt>
                <c:pt idx="2">
                  <c:v>4.5</c:v>
                </c:pt>
                <c:pt idx="3">
                  <c:v>3</c:v>
                </c:pt>
                <c:pt idx="4">
                  <c:v>2</c:v>
                </c:pt>
                <c:pt idx="6">
                  <c:v>4.666666666666667</c:v>
                </c:pt>
                <c:pt idx="7">
                  <c:v>1</c:v>
                </c:pt>
                <c:pt idx="8">
                  <c:v>5</c:v>
                </c:pt>
                <c:pt idx="9">
                  <c:v>4.5</c:v>
                </c:pt>
                <c:pt idx="11">
                  <c:v>2</c:v>
                </c:pt>
              </c:numCache>
            </c:numRef>
          </c:val>
          <c:smooth val="0"/>
          <c:extLst>
            <c:ext xmlns:c16="http://schemas.microsoft.com/office/drawing/2014/chart" uri="{C3380CC4-5D6E-409C-BE32-E72D297353CC}">
              <c16:uniqueId val="{00000002-6A62-4A97-BDBE-FAAAE8FA46F9}"/>
            </c:ext>
          </c:extLst>
        </c:ser>
        <c:ser>
          <c:idx val="3"/>
          <c:order val="3"/>
          <c:tx>
            <c:strRef>
              <c:f>'Question-8'!$O$10:$O$11</c:f>
              <c:strCache>
                <c:ptCount val="1"/>
                <c:pt idx="0">
                  <c:v>thunderstorm</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'Question-8'!$O$12:$O$23</c:f>
              <c:numCache>
                <c:formatCode>General</c:formatCode>
                <c:ptCount val="12"/>
                <c:pt idx="2">
                  <c:v>3</c:v>
                </c:pt>
                <c:pt idx="3">
                  <c:v>4.2</c:v>
                </c:pt>
                <c:pt idx="4">
                  <c:v>3.3</c:v>
                </c:pt>
                <c:pt idx="5">
                  <c:v>3.0714285714285716</c:v>
                </c:pt>
                <c:pt idx="6">
                  <c:v>4.2439024390243905</c:v>
                </c:pt>
                <c:pt idx="7">
                  <c:v>3.7333333333333334</c:v>
                </c:pt>
                <c:pt idx="8">
                  <c:v>4</c:v>
                </c:pt>
                <c:pt idx="9">
                  <c:v>3.75</c:v>
                </c:pt>
                <c:pt idx="10">
                  <c:v>3</c:v>
                </c:pt>
              </c:numCache>
            </c:numRef>
          </c:val>
          <c:smooth val="0"/>
          <c:extLst>
            <c:ext xmlns:c16="http://schemas.microsoft.com/office/drawing/2014/chart" uri="{C3380CC4-5D6E-409C-BE32-E72D297353CC}">
              <c16:uniqueId val="{00000003-6A62-4A97-BDBE-FAAAE8FA46F9}"/>
            </c:ext>
          </c:extLst>
        </c:ser>
        <c:ser>
          <c:idx val="4"/>
          <c:order val="4"/>
          <c:tx>
            <c:strRef>
              <c:f>'Question-8'!$P$10:$P$11</c:f>
              <c:strCache>
                <c:ptCount val="1"/>
                <c:pt idx="0">
                  <c:v>thunderstorm with drizzle</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'Question-8'!$P$12:$P$23</c:f>
              <c:numCache>
                <c:formatCode>General</c:formatCode>
                <c:ptCount val="12"/>
                <c:pt idx="6">
                  <c:v>1</c:v>
                </c:pt>
                <c:pt idx="9">
                  <c:v>5</c:v>
                </c:pt>
              </c:numCache>
            </c:numRef>
          </c:val>
          <c:smooth val="0"/>
          <c:extLst>
            <c:ext xmlns:c16="http://schemas.microsoft.com/office/drawing/2014/chart" uri="{C3380CC4-5D6E-409C-BE32-E72D297353CC}">
              <c16:uniqueId val="{00000004-6A62-4A97-BDBE-FAAAE8FA46F9}"/>
            </c:ext>
          </c:extLst>
        </c:ser>
        <c:ser>
          <c:idx val="5"/>
          <c:order val="5"/>
          <c:tx>
            <c:strRef>
              <c:f>'Question-8'!$Q$10:$Q$11</c:f>
              <c:strCache>
                <c:ptCount val="1"/>
                <c:pt idx="0">
                  <c:v>thunderstorm with heavy rain</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'Question-8'!$Q$12:$Q$23</c:f>
              <c:numCache>
                <c:formatCode>General</c:formatCode>
                <c:ptCount val="12"/>
                <c:pt idx="1">
                  <c:v>3.3333333333333335</c:v>
                </c:pt>
                <c:pt idx="2">
                  <c:v>2</c:v>
                </c:pt>
                <c:pt idx="4">
                  <c:v>3.6666666666666665</c:v>
                </c:pt>
                <c:pt idx="5">
                  <c:v>1.5</c:v>
                </c:pt>
                <c:pt idx="6">
                  <c:v>3</c:v>
                </c:pt>
                <c:pt idx="7">
                  <c:v>3.5</c:v>
                </c:pt>
                <c:pt idx="8">
                  <c:v>5</c:v>
                </c:pt>
                <c:pt idx="9">
                  <c:v>1</c:v>
                </c:pt>
                <c:pt idx="11">
                  <c:v>1.6</c:v>
                </c:pt>
              </c:numCache>
            </c:numRef>
          </c:val>
          <c:smooth val="0"/>
          <c:extLst>
            <c:ext xmlns:c16="http://schemas.microsoft.com/office/drawing/2014/chart" uri="{C3380CC4-5D6E-409C-BE32-E72D297353CC}">
              <c16:uniqueId val="{00000005-6A62-4A97-BDBE-FAAAE8FA46F9}"/>
            </c:ext>
          </c:extLst>
        </c:ser>
        <c:ser>
          <c:idx val="6"/>
          <c:order val="6"/>
          <c:tx>
            <c:strRef>
              <c:f>'Question-8'!$R$10:$R$11</c:f>
              <c:strCache>
                <c:ptCount val="1"/>
                <c:pt idx="0">
                  <c:v>thunderstorm with light drizzle</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'Question-8'!$R$12:$R$23</c:f>
              <c:numCache>
                <c:formatCode>General</c:formatCode>
                <c:ptCount val="12"/>
                <c:pt idx="7">
                  <c:v>1</c:v>
                </c:pt>
              </c:numCache>
            </c:numRef>
          </c:val>
          <c:smooth val="0"/>
          <c:extLst>
            <c:ext xmlns:c16="http://schemas.microsoft.com/office/drawing/2014/chart" uri="{C3380CC4-5D6E-409C-BE32-E72D297353CC}">
              <c16:uniqueId val="{00000006-6A62-4A97-BDBE-FAAAE8FA46F9}"/>
            </c:ext>
          </c:extLst>
        </c:ser>
        <c:ser>
          <c:idx val="7"/>
          <c:order val="7"/>
          <c:tx>
            <c:strRef>
              <c:f>'Question-8'!$S$10:$S$11</c:f>
              <c:strCache>
                <c:ptCount val="1"/>
                <c:pt idx="0">
                  <c:v>thunderstorm with light rain</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'Question-8'!$S$12:$S$23</c:f>
              <c:numCache>
                <c:formatCode>General</c:formatCode>
                <c:ptCount val="12"/>
                <c:pt idx="1">
                  <c:v>2.5</c:v>
                </c:pt>
                <c:pt idx="2">
                  <c:v>5.166666666666667</c:v>
                </c:pt>
                <c:pt idx="3">
                  <c:v>6.333333333333333</c:v>
                </c:pt>
                <c:pt idx="4">
                  <c:v>4.833333333333333</c:v>
                </c:pt>
                <c:pt idx="5">
                  <c:v>3.5263157894736841</c:v>
                </c:pt>
                <c:pt idx="6">
                  <c:v>4.7878787878787881</c:v>
                </c:pt>
                <c:pt idx="7">
                  <c:v>6.4</c:v>
                </c:pt>
                <c:pt idx="8">
                  <c:v>5.4</c:v>
                </c:pt>
                <c:pt idx="9">
                  <c:v>5.5</c:v>
                </c:pt>
                <c:pt idx="10">
                  <c:v>3.5</c:v>
                </c:pt>
              </c:numCache>
            </c:numRef>
          </c:val>
          <c:smooth val="0"/>
          <c:extLst>
            <c:ext xmlns:c16="http://schemas.microsoft.com/office/drawing/2014/chart" uri="{C3380CC4-5D6E-409C-BE32-E72D297353CC}">
              <c16:uniqueId val="{00000007-6A62-4A97-BDBE-FAAAE8FA46F9}"/>
            </c:ext>
          </c:extLst>
        </c:ser>
        <c:ser>
          <c:idx val="8"/>
          <c:order val="8"/>
          <c:tx>
            <c:strRef>
              <c:f>'Question-8'!$T$10:$T$11</c:f>
              <c:strCache>
                <c:ptCount val="1"/>
                <c:pt idx="0">
                  <c:v>thunderstorm with rain</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'Question-8'!$K$12:$K$23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'Question-8'!$T$12:$T$23</c:f>
              <c:numCache>
                <c:formatCode>General</c:formatCode>
                <c:ptCount val="12"/>
                <c:pt idx="0">
                  <c:v>2.3333333333333335</c:v>
                </c:pt>
                <c:pt idx="2">
                  <c:v>3</c:v>
                </c:pt>
                <c:pt idx="3">
                  <c:v>11</c:v>
                </c:pt>
                <c:pt idx="4">
                  <c:v>4</c:v>
                </c:pt>
                <c:pt idx="5">
                  <c:v>1.5</c:v>
                </c:pt>
                <c:pt idx="6">
                  <c:v>4.5454545454545459</c:v>
                </c:pt>
                <c:pt idx="7">
                  <c:v>6.333333333333333</c:v>
                </c:pt>
                <c:pt idx="8">
                  <c:v>7</c:v>
                </c:pt>
                <c:pt idx="9">
                  <c:v>7.2</c:v>
                </c:pt>
                <c:pt idx="10">
                  <c:v>4</c:v>
                </c:pt>
                <c:pt idx="11">
                  <c:v>3</c:v>
                </c:pt>
              </c:numCache>
            </c:numRef>
          </c:val>
          <c:smooth val="0"/>
          <c:extLst>
            <c:ext xmlns:c16="http://schemas.microsoft.com/office/drawing/2014/chart" uri="{C3380CC4-5D6E-409C-BE32-E72D297353CC}">
              <c16:uniqueId val="{00000008-6A62-4A97-BDBE-FAAAE8FA46F9}"/>
            </c:ext>
          </c:extLst>
        </c:ser>
        <c:dLbls>
          <c:showLegendKey val="0"/>
          <c:showVal val="0"/>
          <c:showCatName val="0"/>
          <c:showSerName val="0"/>
          <c:showPercent val="0"/>
          <c:showBubbleSize val="0"/>
        </c:dLbls>
        <c:marker val="1"/>
        <c:smooth val="0"/>
        <c:axId val="1008890527"/>
        <c:axId val="1008883807"/>
      </c:lineChart>
      <c:catAx>
        <c:axId val="100889052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08883807"/>
        <c:crosses val="autoZero"/>
        <c:auto val="1"/>
        <c:lblAlgn val="ctr"/>
        <c:lblOffset val="100"/>
        <c:noMultiLvlLbl val="0"/>
      </c:catAx>
      <c:valAx>
        <c:axId val="10088838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088905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weather.xlsx]Question-9!PivotTable38</c:name>
    <c:fmtId val="6"/>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'Question-9'!$I$11:$I$12</c:f>
              <c:strCache>
                <c:ptCount val="1"/>
                <c:pt idx="0">
                  <c:v>northern_hemisphere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'Question-9'!$H$13:$H$18</c:f>
              <c:strCache>
                <c:ptCount val="6"/>
                <c:pt idx="0">
                  <c:v>2012</c:v>
                </c:pt>
                <c:pt idx="1">
                  <c:v>2013</c:v>
                </c:pt>
                <c:pt idx="2">
                  <c:v>2014</c:v>
                </c:pt>
                <c:pt idx="3">
                  <c:v>2015</c:v>
                </c:pt>
                <c:pt idx="4">
                  <c:v>2016</c:v>
                </c:pt>
                <c:pt idx="5">
                  <c:v>2017</c:v>
                </c:pt>
              </c:strCache>
            </c:strRef>
          </c:cat>
          <c:val>
            <c:numRef>
              <c:f>'Question-9'!$I$13:$I$18</c:f>
              <c:numCache>
                <c:formatCode>General</c:formatCode>
                <c:ptCount val="6"/>
                <c:pt idx="0">
                  <c:v>282.84117119973376</c:v>
                </c:pt>
                <c:pt idx="1">
                  <c:v>285.99366291234219</c:v>
                </c:pt>
                <c:pt idx="2">
                  <c:v>285.90516225828293</c:v>
                </c:pt>
                <c:pt idx="3">
                  <c:v>286.28905739319276</c:v>
                </c:pt>
                <c:pt idx="4">
                  <c:v>287.14707814848282</c:v>
                </c:pt>
                <c:pt idx="5">
                  <c:v>288.19376792799164</c:v>
                </c:pt>
              </c:numCache>
            </c:numRef>
          </c:val>
          <c:extLst>
            <c:ext xmlns:c16="http://schemas.microsoft.com/office/drawing/2014/chart" uri="{C3380CC4-5D6E-409C-BE32-E72D297353CC}">
              <c16:uniqueId val="{00000000-B9C7-4ED2-8950-5BC578893A60}"/>
            </c:ext>
          </c:extLst>
        </c:ser>
        <c:ser>
          <c:idx val="1"/>
          <c:order val="1"/>
          <c:tx>
            <c:strRef>
              <c:f>'Question-9'!$J$11:$J$12</c:f>
              <c:strCache>
                <c:ptCount val="1"/>
                <c:pt idx="0">
                  <c:v>southern_hemisphere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'Question-9'!$H$13:$H$18</c:f>
              <c:strCache>
                <c:ptCount val="6"/>
                <c:pt idx="0">
                  <c:v>2012</c:v>
                </c:pt>
                <c:pt idx="1">
                  <c:v>2013</c:v>
                </c:pt>
                <c:pt idx="2">
                  <c:v>2014</c:v>
                </c:pt>
                <c:pt idx="3">
                  <c:v>2015</c:v>
                </c:pt>
                <c:pt idx="4">
                  <c:v>2016</c:v>
                </c:pt>
                <c:pt idx="5">
                  <c:v>2017</c:v>
                </c:pt>
              </c:strCache>
            </c:strRef>
          </c:cat>
          <c:val>
            <c:numRef>
              <c:f>'Question-9'!$J$13:$J$18</c:f>
              <c:numCache>
                <c:formatCode>General</c:formatCode>
                <c:ptCount val="6"/>
                <c:pt idx="0">
                  <c:v>288.08844241040032</c:v>
                </c:pt>
                <c:pt idx="1">
                  <c:v>290.1795463409735</c:v>
                </c:pt>
                <c:pt idx="2">
                  <c:v>289.880298802715</c:v>
                </c:pt>
                <c:pt idx="3">
                  <c:v>290.5981455790066</c:v>
                </c:pt>
                <c:pt idx="4">
                  <c:v>291.54955598677611</c:v>
                </c:pt>
                <c:pt idx="5">
                  <c:v>292.30946842017403</c:v>
                </c:pt>
              </c:numCache>
            </c:numRef>
          </c:val>
          <c:extLst>
            <c:ext xmlns:c16="http://schemas.microsoft.com/office/drawing/2014/chart" uri="{C3380CC4-5D6E-409C-BE32-E72D297353CC}">
              <c16:uniqueId val="{00000001-B9C7-4ED2-8950-5BC578893A60}"/>
            </c:ext>
          </c:extLst>
        </c:ser>
        <c:dLbls>
          <c:showLegendKey val="0"/>
          <c:showVal val="0"/>
          <c:showCatName val="0"/>
          <c:showSerName val="0"/>
          <c:showPercent val="0"/>
          <c:showBubbleSize val="0"/>
        </c:dLbls>
        <c:gapWidth val="100"/>
        <c:overlap val="-24"/>
        <c:axId val="242986960"/>
        <c:axId val="153483872"/>
      </c:barChart>
      <c:catAx>
        <c:axId val="2429869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3483872"/>
        <c:crosses val="autoZero"/>
        <c:auto val="1"/>
        <c:lblAlgn val="ctr"/>
        <c:lblOffset val="100"/>
        <c:noMultiLvlLbl val="0"/>
      </c:catAx>
      <c:valAx>
        <c:axId val="1534838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42986960"/>
        <c:crosses val="autoZero"/>
        <c:crossBetween val="between"/>
      </c:valAx>
      <c:spPr>
        <a:noFill/>
        <a:ln>
          <a:noFill/>
        </a:ln>
        <a:effectLst/>
      </c:spPr>
    </c:plotArea>
    <c:legend>
      <c:legendPos val="r"/>
      <c:layout>
        <c:manualLayout>
          <c:xMode val="edge"/>
          <c:yMode val="edge"/>
          <c:x val="0.66433822176208057"/>
          <c:y val="0.39655669116232073"/>
          <c:w val="0.31768290553683215"/>
          <c:h val="0.158681888107455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weather.xlsx]Question- 10!PivotTable1</c:name>
    <c:fmtId val="13"/>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'Question- 10'!$M$6:$M$8</c:f>
              <c:strCache>
                <c:ptCount val="1"/>
                <c:pt idx="0">
                  <c:v>Extreme Heat - Average of  avg_humidity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'Question- 10'!$L$9:$L$45</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'Question- 10'!$M$9:$M$45</c:f>
              <c:numCache>
                <c:formatCode>General</c:formatCode>
                <c:ptCount val="36"/>
                <c:pt idx="0">
                  <c:v>45.19</c:v>
                </c:pt>
                <c:pt idx="1">
                  <c:v>70.849999999999994</c:v>
                </c:pt>
                <c:pt idx="2">
                  <c:v>70.599999999999994</c:v>
                </c:pt>
                <c:pt idx="3">
                  <c:v>77.38</c:v>
                </c:pt>
                <c:pt idx="4">
                  <c:v>70.19</c:v>
                </c:pt>
                <c:pt idx="5">
                  <c:v>74.44</c:v>
                </c:pt>
                <c:pt idx="6">
                  <c:v>64.319999999999993</c:v>
                </c:pt>
                <c:pt idx="7">
                  <c:v>53.02</c:v>
                </c:pt>
                <c:pt idx="8">
                  <c:v>72.48</c:v>
                </c:pt>
                <c:pt idx="9">
                  <c:v>53.16</c:v>
                </c:pt>
                <c:pt idx="10">
                  <c:v>79.8</c:v>
                </c:pt>
                <c:pt idx="11">
                  <c:v>74.069999999999993</c:v>
                </c:pt>
                <c:pt idx="12">
                  <c:v>72.39</c:v>
                </c:pt>
                <c:pt idx="13">
                  <c:v>76.44</c:v>
                </c:pt>
                <c:pt idx="14">
                  <c:v>68.73</c:v>
                </c:pt>
                <c:pt idx="15">
                  <c:v>66.63</c:v>
                </c:pt>
                <c:pt idx="16">
                  <c:v>31.94</c:v>
                </c:pt>
                <c:pt idx="17">
                  <c:v>62.78</c:v>
                </c:pt>
                <c:pt idx="18">
                  <c:v>75.52</c:v>
                </c:pt>
                <c:pt idx="19">
                  <c:v>71.25</c:v>
                </c:pt>
                <c:pt idx="20">
                  <c:v>71.86</c:v>
                </c:pt>
                <c:pt idx="21">
                  <c:v>78.61</c:v>
                </c:pt>
                <c:pt idx="22">
                  <c:v>68.239999999999995</c:v>
                </c:pt>
                <c:pt idx="23">
                  <c:v>66.64</c:v>
                </c:pt>
                <c:pt idx="24">
                  <c:v>68.02</c:v>
                </c:pt>
                <c:pt idx="25">
                  <c:v>37.479999999999997</c:v>
                </c:pt>
                <c:pt idx="26">
                  <c:v>70.37</c:v>
                </c:pt>
                <c:pt idx="27">
                  <c:v>74.7</c:v>
                </c:pt>
                <c:pt idx="28">
                  <c:v>70.599999999999994</c:v>
                </c:pt>
                <c:pt idx="29">
                  <c:v>67.7</c:v>
                </c:pt>
                <c:pt idx="30">
                  <c:v>67.78</c:v>
                </c:pt>
                <c:pt idx="31">
                  <c:v>76.88</c:v>
                </c:pt>
                <c:pt idx="32">
                  <c:v>77.16</c:v>
                </c:pt>
                <c:pt idx="33">
                  <c:v>66.86</c:v>
                </c:pt>
                <c:pt idx="34">
                  <c:v>76.36</c:v>
                </c:pt>
                <c:pt idx="35">
                  <c:v>81.900000000000006</c:v>
                </c:pt>
              </c:numCache>
            </c:numRef>
          </c:val>
          <c:extLst>
            <c:ext xmlns:c16="http://schemas.microsoft.com/office/drawing/2014/chart" uri="{C3380CC4-5D6E-409C-BE32-E72D297353CC}">
              <c16:uniqueId val="{00000000-DBCC-4BD0-858F-848B555589A7}"/>
            </c:ext>
          </c:extLst>
        </c:ser>
        <c:ser>
          <c:idx val="1"/>
          <c:order val="1"/>
          <c:tx>
            <c:strRef>
              <c:f>'Question- 10'!$N$6:$N$8</c:f>
              <c:strCache>
                <c:ptCount val="1"/>
                <c:pt idx="0">
                  <c:v>Extreme Heat - Average of  avg_pressure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invertIfNegative val="0"/>
          <c:cat>
            <c:strRef>
              <c:f>'Question- 10'!$L$9:$L$45</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'Question- 10'!$N$9:$N$45</c:f>
              <c:numCache>
                <c:formatCode>General</c:formatCode>
                <c:ptCount val="36"/>
                <c:pt idx="0">
                  <c:v>1012.29</c:v>
                </c:pt>
                <c:pt idx="1">
                  <c:v>1020.69</c:v>
                </c:pt>
                <c:pt idx="2">
                  <c:v>991.17</c:v>
                </c:pt>
                <c:pt idx="3">
                  <c:v>1019.86</c:v>
                </c:pt>
                <c:pt idx="4">
                  <c:v>1020.09</c:v>
                </c:pt>
                <c:pt idx="5">
                  <c:v>1018.9</c:v>
                </c:pt>
                <c:pt idx="6">
                  <c:v>1018.9</c:v>
                </c:pt>
                <c:pt idx="7">
                  <c:v>1011.98</c:v>
                </c:pt>
                <c:pt idx="8">
                  <c:v>1019.14</c:v>
                </c:pt>
                <c:pt idx="9">
                  <c:v>1002.04</c:v>
                </c:pt>
                <c:pt idx="10">
                  <c:v>1017.55</c:v>
                </c:pt>
                <c:pt idx="11">
                  <c:v>1019.63</c:v>
                </c:pt>
                <c:pt idx="12">
                  <c:v>1019.2</c:v>
                </c:pt>
                <c:pt idx="13">
                  <c:v>1021.24</c:v>
                </c:pt>
                <c:pt idx="14">
                  <c:v>1011.03</c:v>
                </c:pt>
                <c:pt idx="15">
                  <c:v>1016.28</c:v>
                </c:pt>
                <c:pt idx="16">
                  <c:v>1013.66</c:v>
                </c:pt>
                <c:pt idx="17">
                  <c:v>1015.91</c:v>
                </c:pt>
                <c:pt idx="18">
                  <c:v>1020.23</c:v>
                </c:pt>
                <c:pt idx="19">
                  <c:v>1017.44</c:v>
                </c:pt>
                <c:pt idx="20">
                  <c:v>1016.42</c:v>
                </c:pt>
                <c:pt idx="21">
                  <c:v>1015.9</c:v>
                </c:pt>
                <c:pt idx="22">
                  <c:v>1020.37</c:v>
                </c:pt>
                <c:pt idx="23">
                  <c:v>1017.02</c:v>
                </c:pt>
                <c:pt idx="24">
                  <c:v>1020.25</c:v>
                </c:pt>
                <c:pt idx="25">
                  <c:v>1013.3</c:v>
                </c:pt>
                <c:pt idx="26">
                  <c:v>1019.26</c:v>
                </c:pt>
                <c:pt idx="27">
                  <c:v>1019.27</c:v>
                </c:pt>
                <c:pt idx="28">
                  <c:v>1019.57</c:v>
                </c:pt>
                <c:pt idx="29">
                  <c:v>1017.94</c:v>
                </c:pt>
                <c:pt idx="30">
                  <c:v>1017.52</c:v>
                </c:pt>
                <c:pt idx="31">
                  <c:v>1018.84</c:v>
                </c:pt>
                <c:pt idx="32">
                  <c:v>1021</c:v>
                </c:pt>
                <c:pt idx="33">
                  <c:v>1013.82</c:v>
                </c:pt>
                <c:pt idx="34">
                  <c:v>1018.27</c:v>
                </c:pt>
                <c:pt idx="35">
                  <c:v>1018.13</c:v>
                </c:pt>
              </c:numCache>
            </c:numRef>
          </c:val>
          <c:extLst>
            <c:ext xmlns:c16="http://schemas.microsoft.com/office/drawing/2014/chart" uri="{C3380CC4-5D6E-409C-BE32-E72D297353CC}">
              <c16:uniqueId val="{00000001-DBCC-4BD0-858F-848B555589A7}"/>
            </c:ext>
          </c:extLst>
        </c:ser>
        <c:dLbls>
          <c:showLegendKey val="0"/>
          <c:showVal val="0"/>
          <c:showCatName val="0"/>
          <c:showSerName val="0"/>
          <c:showPercent val="0"/>
          <c:showBubbleSize val="0"/>
        </c:dLbls>
        <c:gapWidth val="219"/>
        <c:overlap val="100"/>
        <c:axId val="219716927"/>
        <c:axId val="219717887"/>
      </c:barChart>
      <c:lineChart>
        <c:grouping val="standard"/>
        <c:varyColors val="0"/>
        <c:ser>
          <c:idx val="2"/>
          <c:order val="2"/>
          <c:tx>
            <c:strRef>
              <c:f>'Question- 10'!$O$6:$O$8</c:f>
              <c:strCache>
                <c:ptCount val="1"/>
                <c:pt idx="0">
                  <c:v>Extreme Heat - Average of  avg_wind_speed</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'Question- 10'!$L$9:$L$45</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'Question- 10'!$O$9:$O$45</c:f>
              <c:numCache>
                <c:formatCode>General</c:formatCode>
                <c:ptCount val="36"/>
                <c:pt idx="0">
                  <c:v>2.76</c:v>
                </c:pt>
                <c:pt idx="1">
                  <c:v>2.23</c:v>
                </c:pt>
                <c:pt idx="2">
                  <c:v>1.99</c:v>
                </c:pt>
                <c:pt idx="3">
                  <c:v>3.38</c:v>
                </c:pt>
                <c:pt idx="4">
                  <c:v>2.38</c:v>
                </c:pt>
                <c:pt idx="5">
                  <c:v>3.76</c:v>
                </c:pt>
                <c:pt idx="6">
                  <c:v>3.63</c:v>
                </c:pt>
                <c:pt idx="7">
                  <c:v>2.44</c:v>
                </c:pt>
                <c:pt idx="8">
                  <c:v>3.17</c:v>
                </c:pt>
                <c:pt idx="9">
                  <c:v>3.45</c:v>
                </c:pt>
                <c:pt idx="10">
                  <c:v>3.3</c:v>
                </c:pt>
                <c:pt idx="11">
                  <c:v>2.96</c:v>
                </c:pt>
                <c:pt idx="12">
                  <c:v>3.23</c:v>
                </c:pt>
                <c:pt idx="13">
                  <c:v>2.83</c:v>
                </c:pt>
                <c:pt idx="14">
                  <c:v>1.88</c:v>
                </c:pt>
                <c:pt idx="15">
                  <c:v>3.43</c:v>
                </c:pt>
                <c:pt idx="16">
                  <c:v>2.46</c:v>
                </c:pt>
                <c:pt idx="17">
                  <c:v>1.22</c:v>
                </c:pt>
                <c:pt idx="18">
                  <c:v>3.24</c:v>
                </c:pt>
                <c:pt idx="19">
                  <c:v>3.38</c:v>
                </c:pt>
                <c:pt idx="20">
                  <c:v>3.83</c:v>
                </c:pt>
                <c:pt idx="21">
                  <c:v>3.02</c:v>
                </c:pt>
                <c:pt idx="22">
                  <c:v>2.42</c:v>
                </c:pt>
                <c:pt idx="23">
                  <c:v>3.21</c:v>
                </c:pt>
                <c:pt idx="24">
                  <c:v>2.64</c:v>
                </c:pt>
                <c:pt idx="25">
                  <c:v>1.91</c:v>
                </c:pt>
                <c:pt idx="26">
                  <c:v>2.5099999999999998</c:v>
                </c:pt>
                <c:pt idx="27">
                  <c:v>2.0499999999999998</c:v>
                </c:pt>
                <c:pt idx="28">
                  <c:v>3.05</c:v>
                </c:pt>
                <c:pt idx="29">
                  <c:v>3.02</c:v>
                </c:pt>
                <c:pt idx="30">
                  <c:v>1.75</c:v>
                </c:pt>
                <c:pt idx="31">
                  <c:v>2.79</c:v>
                </c:pt>
                <c:pt idx="32">
                  <c:v>2.12</c:v>
                </c:pt>
                <c:pt idx="33">
                  <c:v>2.72</c:v>
                </c:pt>
                <c:pt idx="34">
                  <c:v>3.83</c:v>
                </c:pt>
                <c:pt idx="35">
                  <c:v>2.4300000000000002</c:v>
                </c:pt>
              </c:numCache>
            </c:numRef>
          </c:val>
          <c:smooth val="0"/>
          <c:extLst>
            <c:ext xmlns:c16="http://schemas.microsoft.com/office/drawing/2014/chart" uri="{C3380CC4-5D6E-409C-BE32-E72D297353CC}">
              <c16:uniqueId val="{00000002-DBCC-4BD0-858F-848B555589A7}"/>
            </c:ext>
          </c:extLst>
        </c:ser>
        <c:dLbls>
          <c:showLegendKey val="0"/>
          <c:showVal val="0"/>
          <c:showCatName val="0"/>
          <c:showSerName val="0"/>
          <c:showPercent val="0"/>
          <c:showBubbleSize val="0"/>
        </c:dLbls>
        <c:marker val="1"/>
        <c:smooth val="0"/>
        <c:axId val="219701567"/>
        <c:axId val="219702527"/>
      </c:lineChart>
      <c:catAx>
        <c:axId val="2197015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9702527"/>
        <c:crosses val="autoZero"/>
        <c:auto val="1"/>
        <c:lblAlgn val="ctr"/>
        <c:lblOffset val="100"/>
        <c:noMultiLvlLbl val="0"/>
      </c:catAx>
      <c:valAx>
        <c:axId val="219702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9701567"/>
        <c:crosses val="autoZero"/>
        <c:crossBetween val="between"/>
      </c:valAx>
      <c:valAx>
        <c:axId val="219717887"/>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9716927"/>
        <c:crosses val="max"/>
        <c:crossBetween val="between"/>
      </c:valAx>
      <c:catAx>
        <c:axId val="219716927"/>
        <c:scaling>
          <c:orientation val="minMax"/>
        </c:scaling>
        <c:delete val="1"/>
        <c:axPos val="b"/>
        <c:numFmt formatCode="General" sourceLinked="1"/>
        <c:majorTickMark val="none"/>
        <c:minorTickMark val="none"/>
        <c:tickLblPos val="nextTo"/>
        <c:crossAx val="219717887"/>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 weather.xlsx]Question-11!PivotTable39</c:name>
    <c:fmtId val="9"/>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'Question-11'!$O$17:$O$18</c:f>
              <c:strCache>
                <c:ptCount val="1"/>
                <c:pt idx="0">
                  <c:v>Jan</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'Question-11'!$O$19:$O$54</c:f>
              <c:numCache>
                <c:formatCode>General</c:formatCode>
                <c:ptCount val="36"/>
                <c:pt idx="0">
                  <c:v>-19.541379201280833</c:v>
                </c:pt>
                <c:pt idx="1">
                  <c:v>-18.831518612761869</c:v>
                </c:pt>
                <c:pt idx="2">
                  <c:v>-13.257149716221805</c:v>
                </c:pt>
                <c:pt idx="3">
                  <c:v>-21.588769624829414</c:v>
                </c:pt>
                <c:pt idx="4">
                  <c:v>-19.189492063198919</c:v>
                </c:pt>
                <c:pt idx="5">
                  <c:v>-24.354178447712368</c:v>
                </c:pt>
                <c:pt idx="6">
                  <c:v>-20.04803557231228</c:v>
                </c:pt>
                <c:pt idx="7">
                  <c:v>-21.83611241044531</c:v>
                </c:pt>
                <c:pt idx="8">
                  <c:v>-23.482715763570727</c:v>
                </c:pt>
                <c:pt idx="9">
                  <c:v>-15.790732027803902</c:v>
                </c:pt>
                <c:pt idx="10">
                  <c:v>-12.380776395376172</c:v>
                </c:pt>
                <c:pt idx="11">
                  <c:v>-16.620583240430939</c:v>
                </c:pt>
                <c:pt idx="12">
                  <c:v>-24.457284832438152</c:v>
                </c:pt>
                <c:pt idx="13">
                  <c:v>-14.573337937911553</c:v>
                </c:pt>
                <c:pt idx="14">
                  <c:v>-13.688455760762123</c:v>
                </c:pt>
                <c:pt idx="15">
                  <c:v>-24.289841005268535</c:v>
                </c:pt>
                <c:pt idx="16">
                  <c:v>-21.445031999116573</c:v>
                </c:pt>
                <c:pt idx="17">
                  <c:v>-10.951445188923335</c:v>
                </c:pt>
                <c:pt idx="18">
                  <c:v>-9.5295442294576542</c:v>
                </c:pt>
                <c:pt idx="19">
                  <c:v>-28.053192006104901</c:v>
                </c:pt>
                <c:pt idx="20">
                  <c:v>-25.873380267495001</c:v>
                </c:pt>
                <c:pt idx="21">
                  <c:v>-13.177455253836852</c:v>
                </c:pt>
                <c:pt idx="22">
                  <c:v>-21.865389760057525</c:v>
                </c:pt>
                <c:pt idx="23">
                  <c:v>-21.617598744897137</c:v>
                </c:pt>
                <c:pt idx="24">
                  <c:v>-21.178657219989578</c:v>
                </c:pt>
                <c:pt idx="25">
                  <c:v>-20.679569613750008</c:v>
                </c:pt>
                <c:pt idx="26">
                  <c:v>-22.508440702307798</c:v>
                </c:pt>
                <c:pt idx="27">
                  <c:v>-15.220209636162403</c:v>
                </c:pt>
                <c:pt idx="28">
                  <c:v>-23.867126337398595</c:v>
                </c:pt>
                <c:pt idx="29">
                  <c:v>-17.28650220048101</c:v>
                </c:pt>
                <c:pt idx="30">
                  <c:v>-11.764063102690677</c:v>
                </c:pt>
                <c:pt idx="31">
                  <c:v>-9.1558396771551376</c:v>
                </c:pt>
                <c:pt idx="32">
                  <c:v>-12.927667277657472</c:v>
                </c:pt>
                <c:pt idx="33">
                  <c:v>-13.624412564297698</c:v>
                </c:pt>
                <c:pt idx="34">
                  <c:v>-22.34020288224734</c:v>
                </c:pt>
                <c:pt idx="35">
                  <c:v>-14.441417265707159</c:v>
                </c:pt>
              </c:numCache>
            </c:numRef>
          </c:val>
          <c:smooth val="0"/>
          <c:extLst>
            <c:ext xmlns:c16="http://schemas.microsoft.com/office/drawing/2014/chart" uri="{C3380CC4-5D6E-409C-BE32-E72D297353CC}">
              <c16:uniqueId val="{00000000-8D1C-4001-96B4-61814B24AA41}"/>
            </c:ext>
          </c:extLst>
        </c:ser>
        <c:ser>
          <c:idx val="1"/>
          <c:order val="1"/>
          <c:tx>
            <c:strRef>
              <c:f>'Question-11'!$P$17:$P$18</c:f>
              <c:strCache>
                <c:ptCount val="1"/>
                <c:pt idx="0">
                  <c:v>Feb</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'Question-11'!$P$19:$P$54</c:f>
              <c:numCache>
                <c:formatCode>General</c:formatCode>
                <c:ptCount val="36"/>
                <c:pt idx="0">
                  <c:v>-17.799728167310921</c:v>
                </c:pt>
                <c:pt idx="1">
                  <c:v>-18.182233921012138</c:v>
                </c:pt>
                <c:pt idx="2">
                  <c:v>-13.944845100450967</c:v>
                </c:pt>
                <c:pt idx="3">
                  <c:v>-20.983568002315316</c:v>
                </c:pt>
                <c:pt idx="4">
                  <c:v>-18.893728618565834</c:v>
                </c:pt>
                <c:pt idx="5">
                  <c:v>-24.382042027255505</c:v>
                </c:pt>
                <c:pt idx="6">
                  <c:v>-20.31837814780592</c:v>
                </c:pt>
                <c:pt idx="7">
                  <c:v>-22.241992618778557</c:v>
                </c:pt>
                <c:pt idx="8">
                  <c:v>-25.48444751472978</c:v>
                </c:pt>
                <c:pt idx="9">
                  <c:v>-15.601233538721093</c:v>
                </c:pt>
                <c:pt idx="10">
                  <c:v>-11.781746526465403</c:v>
                </c:pt>
                <c:pt idx="11">
                  <c:v>-16.087408527380649</c:v>
                </c:pt>
                <c:pt idx="12">
                  <c:v>-24.680397205870719</c:v>
                </c:pt>
                <c:pt idx="13">
                  <c:v>-13.554885028085707</c:v>
                </c:pt>
                <c:pt idx="14">
                  <c:v>-13.87885568974384</c:v>
                </c:pt>
                <c:pt idx="15">
                  <c:v>-24.220223217653743</c:v>
                </c:pt>
                <c:pt idx="17">
                  <c:v>-10.648319372420389</c:v>
                </c:pt>
                <c:pt idx="18">
                  <c:v>-10.271548307953568</c:v>
                </c:pt>
                <c:pt idx="19">
                  <c:v>-26.903748530457293</c:v>
                </c:pt>
                <c:pt idx="20">
                  <c:v>-25.608518270028249</c:v>
                </c:pt>
                <c:pt idx="21">
                  <c:v>-13.295726222418669</c:v>
                </c:pt>
                <c:pt idx="22">
                  <c:v>-20.656754369942526</c:v>
                </c:pt>
                <c:pt idx="23">
                  <c:v>-22.491942812595187</c:v>
                </c:pt>
                <c:pt idx="24">
                  <c:v>-22.091772667947073</c:v>
                </c:pt>
                <c:pt idx="26">
                  <c:v>-22.88697478373286</c:v>
                </c:pt>
                <c:pt idx="27">
                  <c:v>-16.520517868841001</c:v>
                </c:pt>
                <c:pt idx="28">
                  <c:v>-23.102017277912157</c:v>
                </c:pt>
                <c:pt idx="29">
                  <c:v>-16.992622396704864</c:v>
                </c:pt>
                <c:pt idx="30">
                  <c:v>-9.1013692369510846</c:v>
                </c:pt>
                <c:pt idx="32">
                  <c:v>-14.398901312590928</c:v>
                </c:pt>
                <c:pt idx="33">
                  <c:v>-13.469349162312877</c:v>
                </c:pt>
                <c:pt idx="34">
                  <c:v>-23.531926431497379</c:v>
                </c:pt>
                <c:pt idx="35">
                  <c:v>-13.397694358960083</c:v>
                </c:pt>
              </c:numCache>
            </c:numRef>
          </c:val>
          <c:smooth val="0"/>
          <c:extLst>
            <c:ext xmlns:c16="http://schemas.microsoft.com/office/drawing/2014/chart" uri="{C3380CC4-5D6E-409C-BE32-E72D297353CC}">
              <c16:uniqueId val="{00000001-8D1C-4001-96B4-61814B24AA41}"/>
            </c:ext>
          </c:extLst>
        </c:ser>
        <c:ser>
          <c:idx val="2"/>
          <c:order val="2"/>
          <c:tx>
            <c:strRef>
              <c:f>'Question-11'!$Q$17:$Q$18</c:f>
              <c:strCache>
                <c:ptCount val="1"/>
                <c:pt idx="0">
                  <c:v>Mar</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'Question-11'!$Q$19:$Q$54</c:f>
              <c:numCache>
                <c:formatCode>General</c:formatCode>
                <c:ptCount val="36"/>
                <c:pt idx="3">
                  <c:v>-19.237602598504505</c:v>
                </c:pt>
                <c:pt idx="4">
                  <c:v>-17.310589972188499</c:v>
                </c:pt>
                <c:pt idx="5">
                  <c:v>-23.704118197805297</c:v>
                </c:pt>
                <c:pt idx="6">
                  <c:v>-21.619843177567844</c:v>
                </c:pt>
                <c:pt idx="7">
                  <c:v>-20.718392792389785</c:v>
                </c:pt>
                <c:pt idx="8">
                  <c:v>-23.313884382030981</c:v>
                </c:pt>
                <c:pt idx="11">
                  <c:v>-17.261006444047378</c:v>
                </c:pt>
                <c:pt idx="12">
                  <c:v>-22.83035440985681</c:v>
                </c:pt>
                <c:pt idx="13">
                  <c:v>-13.414518781673658</c:v>
                </c:pt>
                <c:pt idx="17">
                  <c:v>-10.612593677975942</c:v>
                </c:pt>
                <c:pt idx="18">
                  <c:v>-8.6676996449863601</c:v>
                </c:pt>
                <c:pt idx="19">
                  <c:v>-27.587243394214099</c:v>
                </c:pt>
                <c:pt idx="20">
                  <c:v>-23.682746045265862</c:v>
                </c:pt>
                <c:pt idx="22">
                  <c:v>-19.832458446138403</c:v>
                </c:pt>
                <c:pt idx="23">
                  <c:v>-20.776897590361127</c:v>
                </c:pt>
                <c:pt idx="24">
                  <c:v>-20.712469489897554</c:v>
                </c:pt>
                <c:pt idx="26">
                  <c:v>-21.628495711752333</c:v>
                </c:pt>
                <c:pt idx="28">
                  <c:v>-22.506275945026463</c:v>
                </c:pt>
                <c:pt idx="29">
                  <c:v>-17.04132626575251</c:v>
                </c:pt>
                <c:pt idx="30">
                  <c:v>-9.6617650702844369</c:v>
                </c:pt>
                <c:pt idx="34">
                  <c:v>-22.458350760393092</c:v>
                </c:pt>
              </c:numCache>
            </c:numRef>
          </c:val>
          <c:smooth val="0"/>
          <c:extLst>
            <c:ext xmlns:c16="http://schemas.microsoft.com/office/drawing/2014/chart" uri="{C3380CC4-5D6E-409C-BE32-E72D297353CC}">
              <c16:uniqueId val="{00000002-8D1C-4001-96B4-61814B24AA41}"/>
            </c:ext>
          </c:extLst>
        </c:ser>
        <c:ser>
          <c:idx val="3"/>
          <c:order val="3"/>
          <c:tx>
            <c:strRef>
              <c:f>'Question-11'!$R$17:$R$18</c:f>
              <c:strCache>
                <c:ptCount val="1"/>
                <c:pt idx="0">
                  <c:v>Apr</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'Question-11'!$R$19:$R$54</c:f>
              <c:numCache>
                <c:formatCode>General</c:formatCode>
                <c:ptCount val="36"/>
                <c:pt idx="7">
                  <c:v>-19.039427514611912</c:v>
                </c:pt>
                <c:pt idx="17">
                  <c:v>-10.761600622420396</c:v>
                </c:pt>
              </c:numCache>
            </c:numRef>
          </c:val>
          <c:smooth val="0"/>
          <c:extLst>
            <c:ext xmlns:c16="http://schemas.microsoft.com/office/drawing/2014/chart" uri="{C3380CC4-5D6E-409C-BE32-E72D297353CC}">
              <c16:uniqueId val="{00000003-8D1C-4001-96B4-61814B24AA41}"/>
            </c:ext>
          </c:extLst>
        </c:ser>
        <c:ser>
          <c:idx val="4"/>
          <c:order val="4"/>
          <c:tx>
            <c:strRef>
              <c:f>'Question-11'!$S$17:$S$18</c:f>
              <c:strCache>
                <c:ptCount val="1"/>
                <c:pt idx="0">
                  <c:v>May</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'Question-11'!$S$19:$S$54</c:f>
              <c:numCache>
                <c:formatCode>General</c:formatCode>
                <c:ptCount val="36"/>
                <c:pt idx="10">
                  <c:v>14.842086806867865</c:v>
                </c:pt>
                <c:pt idx="30">
                  <c:v>9.4363113186044494</c:v>
                </c:pt>
              </c:numCache>
            </c:numRef>
          </c:val>
          <c:smooth val="0"/>
          <c:extLst>
            <c:ext xmlns:c16="http://schemas.microsoft.com/office/drawing/2014/chart" uri="{C3380CC4-5D6E-409C-BE32-E72D297353CC}">
              <c16:uniqueId val="{00000004-8D1C-4001-96B4-61814B24AA41}"/>
            </c:ext>
          </c:extLst>
        </c:ser>
        <c:ser>
          <c:idx val="5"/>
          <c:order val="5"/>
          <c:tx>
            <c:strRef>
              <c:f>'Question-11'!$T$17:$T$18</c:f>
              <c:strCache>
                <c:ptCount val="1"/>
                <c:pt idx="0">
                  <c:v>Jun</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'Question-11'!$T$19:$T$54</c:f>
              <c:numCache>
                <c:formatCode>General</c:formatCode>
                <c:ptCount val="36"/>
                <c:pt idx="0">
                  <c:v>18.013484049209804</c:v>
                </c:pt>
                <c:pt idx="2">
                  <c:v>12.614441476223897</c:v>
                </c:pt>
                <c:pt idx="10">
                  <c:v>12.031170140201004</c:v>
                </c:pt>
                <c:pt idx="17">
                  <c:v>12.337128544246223</c:v>
                </c:pt>
                <c:pt idx="27">
                  <c:v>14.333541714855377</c:v>
                </c:pt>
                <c:pt idx="30">
                  <c:v>11.355075207493275</c:v>
                </c:pt>
                <c:pt idx="31">
                  <c:v>9.7267081413892438</c:v>
                </c:pt>
                <c:pt idx="32">
                  <c:v>12.309971981592314</c:v>
                </c:pt>
                <c:pt idx="35">
                  <c:v>13.08849611723015</c:v>
                </c:pt>
              </c:numCache>
            </c:numRef>
          </c:val>
          <c:smooth val="0"/>
          <c:extLst>
            <c:ext xmlns:c16="http://schemas.microsoft.com/office/drawing/2014/chart" uri="{C3380CC4-5D6E-409C-BE32-E72D297353CC}">
              <c16:uniqueId val="{00000005-8D1C-4001-96B4-61814B24AA41}"/>
            </c:ext>
          </c:extLst>
        </c:ser>
        <c:ser>
          <c:idx val="6"/>
          <c:order val="6"/>
          <c:tx>
            <c:strRef>
              <c:f>'Question-11'!$U$17:$U$18</c:f>
              <c:strCache>
                <c:ptCount val="1"/>
                <c:pt idx="0">
                  <c:v>Jul</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'Question-11'!$U$19:$U$54</c:f>
              <c:numCache>
                <c:formatCode>General</c:formatCode>
                <c:ptCount val="36"/>
                <c:pt idx="0">
                  <c:v>22.514171549209834</c:v>
                </c:pt>
                <c:pt idx="7">
                  <c:v>21.7185516520546</c:v>
                </c:pt>
                <c:pt idx="10">
                  <c:v>12.474295140201207</c:v>
                </c:pt>
                <c:pt idx="16">
                  <c:v>19.932785130512876</c:v>
                </c:pt>
                <c:pt idx="17">
                  <c:v>11.820760488690656</c:v>
                </c:pt>
                <c:pt idx="25">
                  <c:v>19.26277760847227</c:v>
                </c:pt>
                <c:pt idx="27">
                  <c:v>14.645377204843451</c:v>
                </c:pt>
                <c:pt idx="30">
                  <c:v>12.483193263048804</c:v>
                </c:pt>
                <c:pt idx="31">
                  <c:v>9.4470060003230607</c:v>
                </c:pt>
                <c:pt idx="32">
                  <c:v>12.650011350100607</c:v>
                </c:pt>
                <c:pt idx="35">
                  <c:v>13.068746117230214</c:v>
                </c:pt>
              </c:numCache>
            </c:numRef>
          </c:val>
          <c:smooth val="0"/>
          <c:extLst>
            <c:ext xmlns:c16="http://schemas.microsoft.com/office/drawing/2014/chart" uri="{C3380CC4-5D6E-409C-BE32-E72D297353CC}">
              <c16:uniqueId val="{00000006-8D1C-4001-96B4-61814B24AA41}"/>
            </c:ext>
          </c:extLst>
        </c:ser>
        <c:ser>
          <c:idx val="7"/>
          <c:order val="7"/>
          <c:tx>
            <c:strRef>
              <c:f>'Question-11'!$V$17:$V$18</c:f>
              <c:strCache>
                <c:ptCount val="1"/>
                <c:pt idx="0">
                  <c:v>Aug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'Question-11'!$V$19:$V$54</c:f>
              <c:numCache>
                <c:formatCode>General</c:formatCode>
                <c:ptCount val="36"/>
                <c:pt idx="10">
                  <c:v>12.793613322019329</c:v>
                </c:pt>
                <c:pt idx="17">
                  <c:v>10.764943063591456</c:v>
                </c:pt>
                <c:pt idx="21">
                  <c:v>11.8349927497836</c:v>
                </c:pt>
                <c:pt idx="27">
                  <c:v>14.675742160825568</c:v>
                </c:pt>
                <c:pt idx="30">
                  <c:v>10.080951508915513</c:v>
                </c:pt>
                <c:pt idx="31">
                  <c:v>9.6465447031332605</c:v>
                </c:pt>
                <c:pt idx="32">
                  <c:v>12.682267958242337</c:v>
                </c:pt>
                <c:pt idx="35">
                  <c:v>13.869954450563545</c:v>
                </c:pt>
              </c:numCache>
            </c:numRef>
          </c:val>
          <c:smooth val="0"/>
          <c:extLst>
            <c:ext xmlns:c16="http://schemas.microsoft.com/office/drawing/2014/chart" uri="{C3380CC4-5D6E-409C-BE32-E72D297353CC}">
              <c16:uniqueId val="{00000007-8D1C-4001-96B4-61814B24AA41}"/>
            </c:ext>
          </c:extLst>
        </c:ser>
        <c:ser>
          <c:idx val="8"/>
          <c:order val="8"/>
          <c:tx>
            <c:strRef>
              <c:f>'Question-11'!$W$17:$W$18</c:f>
              <c:strCache>
                <c:ptCount val="1"/>
                <c:pt idx="0">
                  <c:v>Sep</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'Question-11'!$W$19:$W$54</c:f>
              <c:numCache>
                <c:formatCode>General</c:formatCode>
                <c:ptCount val="36"/>
                <c:pt idx="10">
                  <c:v>12.295086806867817</c:v>
                </c:pt>
                <c:pt idx="17">
                  <c:v>11.498054730554571</c:v>
                </c:pt>
                <c:pt idx="27">
                  <c:v>13.649065464492255</c:v>
                </c:pt>
                <c:pt idx="30">
                  <c:v>10.228853332492289</c:v>
                </c:pt>
                <c:pt idx="31">
                  <c:v>10.668745482108232</c:v>
                </c:pt>
                <c:pt idx="32">
                  <c:v>12.029119520742304</c:v>
                </c:pt>
              </c:numCache>
            </c:numRef>
          </c:val>
          <c:smooth val="0"/>
          <c:extLst>
            <c:ext xmlns:c16="http://schemas.microsoft.com/office/drawing/2014/chart" uri="{C3380CC4-5D6E-409C-BE32-E72D297353CC}">
              <c16:uniqueId val="{00000008-8D1C-4001-96B4-61814B24AA41}"/>
            </c:ext>
          </c:extLst>
        </c:ser>
        <c:ser>
          <c:idx val="9"/>
          <c:order val="9"/>
          <c:tx>
            <c:strRef>
              <c:f>'Question-11'!$X$17:$X$18</c:f>
              <c:strCache>
                <c:ptCount val="1"/>
                <c:pt idx="0">
                  <c:v>Oct</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'Question-11'!$X$19:$X$54</c:f>
              <c:numCache>
                <c:formatCode>General</c:formatCode>
                <c:ptCount val="36"/>
                <c:pt idx="2">
                  <c:v>15.098427441496701</c:v>
                </c:pt>
                <c:pt idx="17">
                  <c:v>11.439759173412883</c:v>
                </c:pt>
                <c:pt idx="18">
                  <c:v>-7.2953385430328614</c:v>
                </c:pt>
                <c:pt idx="30">
                  <c:v>10.000721387896066</c:v>
                </c:pt>
                <c:pt idx="31">
                  <c:v>11.336202189008256</c:v>
                </c:pt>
              </c:numCache>
            </c:numRef>
          </c:val>
          <c:smooth val="0"/>
          <c:extLst>
            <c:ext xmlns:c16="http://schemas.microsoft.com/office/drawing/2014/chart" uri="{C3380CC4-5D6E-409C-BE32-E72D297353CC}">
              <c16:uniqueId val="{00000009-8D1C-4001-96B4-61814B24AA41}"/>
            </c:ext>
          </c:extLst>
        </c:ser>
        <c:ser>
          <c:idx val="10"/>
          <c:order val="10"/>
          <c:tx>
            <c:strRef>
              <c:f>'Question-11'!$Y$17:$Y$18</c:f>
              <c:strCache>
                <c:ptCount val="1"/>
                <c:pt idx="0">
                  <c:v>Nov</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'Question-11'!$Y$19:$Y$54</c:f>
              <c:numCache>
                <c:formatCode>General</c:formatCode>
                <c:ptCount val="36"/>
                <c:pt idx="1">
                  <c:v>-18.41039997280793</c:v>
                </c:pt>
                <c:pt idx="4">
                  <c:v>-17.580253166633074</c:v>
                </c:pt>
                <c:pt idx="6">
                  <c:v>-18.830342135901223</c:v>
                </c:pt>
                <c:pt idx="7">
                  <c:v>-22.338287667903632</c:v>
                </c:pt>
                <c:pt idx="11">
                  <c:v>-15.493511747077592</c:v>
                </c:pt>
                <c:pt idx="12">
                  <c:v>-21.515385659856801</c:v>
                </c:pt>
                <c:pt idx="13">
                  <c:v>-13.590885715155112</c:v>
                </c:pt>
                <c:pt idx="15">
                  <c:v>-22.116548144554272</c:v>
                </c:pt>
                <c:pt idx="18">
                  <c:v>-8.3169192721995859</c:v>
                </c:pt>
                <c:pt idx="22">
                  <c:v>-19.578387612805042</c:v>
                </c:pt>
                <c:pt idx="27">
                  <c:v>-14.31025745217436</c:v>
                </c:pt>
                <c:pt idx="28">
                  <c:v>-21.565178722804305</c:v>
                </c:pt>
                <c:pt idx="29">
                  <c:v>-16.311224939994855</c:v>
                </c:pt>
                <c:pt idx="30">
                  <c:v>9.0431307630488504</c:v>
                </c:pt>
                <c:pt idx="31">
                  <c:v>-8.3520633560333959</c:v>
                </c:pt>
                <c:pt idx="32">
                  <c:v>-12.712172726868685</c:v>
                </c:pt>
                <c:pt idx="35">
                  <c:v>-15.701855610832189</c:v>
                </c:pt>
              </c:numCache>
            </c:numRef>
          </c:val>
          <c:smooth val="0"/>
          <c:extLst>
            <c:ext xmlns:c16="http://schemas.microsoft.com/office/drawing/2014/chart" uri="{C3380CC4-5D6E-409C-BE32-E72D297353CC}">
              <c16:uniqueId val="{0000000A-8D1C-4001-96B4-61814B24AA41}"/>
            </c:ext>
          </c:extLst>
        </c:ser>
        <c:ser>
          <c:idx val="11"/>
          <c:order val="11"/>
          <c:tx>
            <c:strRef>
              <c:f>'Question-11'!$Z$17:$Z$18</c:f>
              <c:strCache>
                <c:ptCount val="1"/>
                <c:pt idx="0">
                  <c:v>Dec</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cat>
            <c:strRef>
              <c:f>'Question-11'!$N$19:$N$54</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'Question-11'!$Z$19:$Z$54</c:f>
              <c:numCache>
                <c:formatCode>General</c:formatCode>
                <c:ptCount val="36"/>
                <c:pt idx="0">
                  <c:v>-18.824592706331742</c:v>
                </c:pt>
                <c:pt idx="1">
                  <c:v>-16.640233306141297</c:v>
                </c:pt>
                <c:pt idx="2">
                  <c:v>-13.198550360317709</c:v>
                </c:pt>
                <c:pt idx="3">
                  <c:v>-20.813250562962843</c:v>
                </c:pt>
                <c:pt idx="4">
                  <c:v>-17.545425580230265</c:v>
                </c:pt>
                <c:pt idx="5">
                  <c:v>-23.776720288862606</c:v>
                </c:pt>
                <c:pt idx="6">
                  <c:v>-20.012925817414246</c:v>
                </c:pt>
                <c:pt idx="7">
                  <c:v>-22.596637007886962</c:v>
                </c:pt>
                <c:pt idx="8">
                  <c:v>-21.599459688030986</c:v>
                </c:pt>
                <c:pt idx="11">
                  <c:v>-15.873865295016058</c:v>
                </c:pt>
                <c:pt idx="12">
                  <c:v>-22.599057112541281</c:v>
                </c:pt>
                <c:pt idx="13">
                  <c:v>-13.136166965155097</c:v>
                </c:pt>
                <c:pt idx="15">
                  <c:v>-24.104232595128746</c:v>
                </c:pt>
                <c:pt idx="16">
                  <c:v>-21.571848798058344</c:v>
                </c:pt>
                <c:pt idx="17">
                  <c:v>-11.863524764782348</c:v>
                </c:pt>
                <c:pt idx="18">
                  <c:v>-9.3447375814944742</c:v>
                </c:pt>
                <c:pt idx="19">
                  <c:v>-27.843720401440489</c:v>
                </c:pt>
                <c:pt idx="20">
                  <c:v>-25.280527093649241</c:v>
                </c:pt>
                <c:pt idx="21">
                  <c:v>-11.703185300007888</c:v>
                </c:pt>
                <c:pt idx="22">
                  <c:v>-18.89696689106205</c:v>
                </c:pt>
                <c:pt idx="24">
                  <c:v>-19.581416002605803</c:v>
                </c:pt>
                <c:pt idx="25">
                  <c:v>-19.39530302339347</c:v>
                </c:pt>
                <c:pt idx="26">
                  <c:v>-22.2855445501134</c:v>
                </c:pt>
                <c:pt idx="27">
                  <c:v>-15.322299666882564</c:v>
                </c:pt>
                <c:pt idx="28">
                  <c:v>-23.05502833869323</c:v>
                </c:pt>
                <c:pt idx="29">
                  <c:v>-16.34757754720729</c:v>
                </c:pt>
                <c:pt idx="30">
                  <c:v>-11.390396318525509</c:v>
                </c:pt>
                <c:pt idx="31">
                  <c:v>-9.5453178402583951</c:v>
                </c:pt>
                <c:pt idx="32">
                  <c:v>-13.973278178953082</c:v>
                </c:pt>
                <c:pt idx="33">
                  <c:v>-13.925276859716826</c:v>
                </c:pt>
                <c:pt idx="34">
                  <c:v>-21.27625701039311</c:v>
                </c:pt>
                <c:pt idx="35">
                  <c:v>-14.815933147377571</c:v>
                </c:pt>
              </c:numCache>
            </c:numRef>
          </c:val>
          <c:smooth val="0"/>
          <c:extLst>
            <c:ext xmlns:c16="http://schemas.microsoft.com/office/drawing/2014/chart" uri="{C3380CC4-5D6E-409C-BE32-E72D297353CC}">
              <c16:uniqueId val="{0000000B-8D1C-4001-96B4-61814B24AA41}"/>
            </c:ext>
          </c:extLst>
        </c:ser>
        <c:dLbls>
          <c:showLegendKey val="0"/>
          <c:showVal val="0"/>
          <c:showCatName val="0"/>
          <c:showSerName val="0"/>
          <c:showPercent val="0"/>
          <c:showBubbleSize val="0"/>
        </c:dLbls>
        <c:marker val="1"/>
        <c:smooth val="0"/>
        <c:axId val="244685712"/>
        <c:axId val="244684272"/>
      </c:lineChart>
      <c:catAx>
        <c:axId val="24468571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44684272"/>
        <c:crosses val="autoZero"/>
        <c:auto val="1"/>
        <c:lblAlgn val="ctr"/>
        <c:lblOffset val="100"/>
        <c:noMultiLvlLbl val="0"/>
      </c:catAx>
      <c:valAx>
        <c:axId val="2446842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44685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'Ouestion-12'!$K$6</c:f>
              <c:strCache>
                <c:ptCount val="1"/>
                <c:pt idx="0">
                  <c:v> Estimated_Energy_Consumption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scene3d>
              <a:sp3d prstMaterial="matte">
                <a:bevelT w="25400" h="25400" prst="relaxedInset"/>
              </a:sp3d>
            </c:spPr>
          </c:marker>
          <c:xVal>
            <c:numRef>
              <c:f>'Ouestion-12'!$K$7:$K$1006</c:f>
              <c:numCache>
                <c:formatCode>General</c:formatCode>
                <c:ptCount val="1000"/>
                <c:pt idx="0">
                  <c:v>263.47620775145401</c:v>
                </c:pt>
                <c:pt idx="1">
                  <c:v>267.77182050275002</c:v>
                </c:pt>
                <c:pt idx="2">
                  <c:v>269.205416666666</c:v>
                </c:pt>
                <c:pt idx="3">
                  <c:v>271.09625</c:v>
                </c:pt>
                <c:pt idx="4">
                  <c:v>270.82916666666603</c:v>
                </c:pt>
                <c:pt idx="5">
                  <c:v>270.885416666666</c:v>
                </c:pt>
                <c:pt idx="6">
                  <c:v>266.76479166666599</c:v>
                </c:pt>
                <c:pt idx="7">
                  <c:v>259.98749999999899</c:v>
                </c:pt>
                <c:pt idx="8">
                  <c:v>262.58166666666602</c:v>
                </c:pt>
                <c:pt idx="9">
                  <c:v>266.39666666666602</c:v>
                </c:pt>
                <c:pt idx="10">
                  <c:v>265.14583333333297</c:v>
                </c:pt>
                <c:pt idx="11">
                  <c:v>266.05791666666602</c:v>
                </c:pt>
                <c:pt idx="12">
                  <c:v>268.34791666666598</c:v>
                </c:pt>
                <c:pt idx="13">
                  <c:v>261.78166666666601</c:v>
                </c:pt>
                <c:pt idx="14">
                  <c:v>262.55041666666602</c:v>
                </c:pt>
                <c:pt idx="15">
                  <c:v>264.44666666666598</c:v>
                </c:pt>
                <c:pt idx="16">
                  <c:v>266.27916666666601</c:v>
                </c:pt>
                <c:pt idx="17">
                  <c:v>267.89208333333301</c:v>
                </c:pt>
                <c:pt idx="18">
                  <c:v>265.75208333333302</c:v>
                </c:pt>
                <c:pt idx="19">
                  <c:v>265.959583333333</c:v>
                </c:pt>
                <c:pt idx="20">
                  <c:v>266.102708333333</c:v>
                </c:pt>
                <c:pt idx="21">
                  <c:v>267.143125</c:v>
                </c:pt>
                <c:pt idx="22">
                  <c:v>266.03500000000003</c:v>
                </c:pt>
                <c:pt idx="23">
                  <c:v>266.46708333333299</c:v>
                </c:pt>
                <c:pt idx="24">
                  <c:v>267.64895833333298</c:v>
                </c:pt>
                <c:pt idx="25">
                  <c:v>262.10874999999902</c:v>
                </c:pt>
                <c:pt idx="26">
                  <c:v>256.29208333333298</c:v>
                </c:pt>
                <c:pt idx="27">
                  <c:v>255.50083333333299</c:v>
                </c:pt>
                <c:pt idx="28">
                  <c:v>260.15291666666599</c:v>
                </c:pt>
                <c:pt idx="29">
                  <c:v>262.96333333333303</c:v>
                </c:pt>
                <c:pt idx="30">
                  <c:v>264.19958333333301</c:v>
                </c:pt>
                <c:pt idx="31">
                  <c:v>263.769583333333</c:v>
                </c:pt>
                <c:pt idx="32">
                  <c:v>261.51375000000002</c:v>
                </c:pt>
                <c:pt idx="33">
                  <c:v>263.29458333333298</c:v>
                </c:pt>
                <c:pt idx="34">
                  <c:v>262.38854166666601</c:v>
                </c:pt>
                <c:pt idx="35">
                  <c:v>261.34541666666598</c:v>
                </c:pt>
                <c:pt idx="36">
                  <c:v>263.602708333333</c:v>
                </c:pt>
                <c:pt idx="37">
                  <c:v>263.45625000000001</c:v>
                </c:pt>
                <c:pt idx="38">
                  <c:v>262.40666666666601</c:v>
                </c:pt>
                <c:pt idx="39">
                  <c:v>262.37708333333302</c:v>
                </c:pt>
                <c:pt idx="40">
                  <c:v>261.44583333333298</c:v>
                </c:pt>
                <c:pt idx="41">
                  <c:v>258.71916666666601</c:v>
                </c:pt>
                <c:pt idx="42">
                  <c:v>251.74249999999901</c:v>
                </c:pt>
                <c:pt idx="43">
                  <c:v>249.56041666666599</c:v>
                </c:pt>
                <c:pt idx="44">
                  <c:v>252.31</c:v>
                </c:pt>
                <c:pt idx="45">
                  <c:v>255.27791666666599</c:v>
                </c:pt>
                <c:pt idx="46">
                  <c:v>256.34166666666601</c:v>
                </c:pt>
                <c:pt idx="47">
                  <c:v>259.72125</c:v>
                </c:pt>
                <c:pt idx="48">
                  <c:v>257.99854166666597</c:v>
                </c:pt>
                <c:pt idx="49">
                  <c:v>259.25458333333302</c:v>
                </c:pt>
                <c:pt idx="50">
                  <c:v>257.91333333333301</c:v>
                </c:pt>
                <c:pt idx="51">
                  <c:v>258.24874999999997</c:v>
                </c:pt>
                <c:pt idx="52">
                  <c:v>257.44416666666598</c:v>
                </c:pt>
                <c:pt idx="53">
                  <c:v>258.41583333333301</c:v>
                </c:pt>
                <c:pt idx="54">
                  <c:v>256.98083333333301</c:v>
                </c:pt>
                <c:pt idx="55">
                  <c:v>256.29291666666597</c:v>
                </c:pt>
                <c:pt idx="56">
                  <c:v>258.20395833333299</c:v>
                </c:pt>
                <c:pt idx="57">
                  <c:v>258.45874999999899</c:v>
                </c:pt>
                <c:pt idx="58">
                  <c:v>254.46041666666599</c:v>
                </c:pt>
                <c:pt idx="59">
                  <c:v>256.89999999999998</c:v>
                </c:pt>
                <c:pt idx="60">
                  <c:v>258.15583333333302</c:v>
                </c:pt>
                <c:pt idx="61">
                  <c:v>258.14</c:v>
                </c:pt>
                <c:pt idx="62">
                  <c:v>258.54687499999898</c:v>
                </c:pt>
                <c:pt idx="63">
                  <c:v>258.48541666666603</c:v>
                </c:pt>
                <c:pt idx="64">
                  <c:v>259.79437499999898</c:v>
                </c:pt>
                <c:pt idx="65">
                  <c:v>257.49020833333299</c:v>
                </c:pt>
                <c:pt idx="66">
                  <c:v>257.59583333333302</c:v>
                </c:pt>
                <c:pt idx="67">
                  <c:v>259.25083333333299</c:v>
                </c:pt>
                <c:pt idx="68">
                  <c:v>258.61458333333297</c:v>
                </c:pt>
                <c:pt idx="69">
                  <c:v>257.44187499999998</c:v>
                </c:pt>
                <c:pt idx="70">
                  <c:v>255.40583333333299</c:v>
                </c:pt>
                <c:pt idx="71">
                  <c:v>245.34708333333299</c:v>
                </c:pt>
                <c:pt idx="72">
                  <c:v>249.41333333333299</c:v>
                </c:pt>
                <c:pt idx="73">
                  <c:v>250.869583333333</c:v>
                </c:pt>
                <c:pt idx="74">
                  <c:v>252.90541666666601</c:v>
                </c:pt>
                <c:pt idx="75">
                  <c:v>254.07208333333301</c:v>
                </c:pt>
                <c:pt idx="76">
                  <c:v>251.171666666666</c:v>
                </c:pt>
                <c:pt idx="77">
                  <c:v>250.85833333333301</c:v>
                </c:pt>
                <c:pt idx="78">
                  <c:v>249.10124999999999</c:v>
                </c:pt>
                <c:pt idx="79">
                  <c:v>251.75541666666601</c:v>
                </c:pt>
                <c:pt idx="80">
                  <c:v>252.71791666666601</c:v>
                </c:pt>
                <c:pt idx="81">
                  <c:v>245.113333333333</c:v>
                </c:pt>
                <c:pt idx="82">
                  <c:v>246.86500000000001</c:v>
                </c:pt>
                <c:pt idx="83">
                  <c:v>250.011875</c:v>
                </c:pt>
                <c:pt idx="84">
                  <c:v>252.66874999999999</c:v>
                </c:pt>
                <c:pt idx="85">
                  <c:v>253.456666666666</c:v>
                </c:pt>
                <c:pt idx="86">
                  <c:v>251.44583333333301</c:v>
                </c:pt>
                <c:pt idx="87">
                  <c:v>248.868333333333</c:v>
                </c:pt>
                <c:pt idx="88">
                  <c:v>250.02316666666599</c:v>
                </c:pt>
                <c:pt idx="89">
                  <c:v>247.25791666666601</c:v>
                </c:pt>
                <c:pt idx="90">
                  <c:v>245.42531249999999</c:v>
                </c:pt>
                <c:pt idx="91">
                  <c:v>248.74749999999901</c:v>
                </c:pt>
                <c:pt idx="92">
                  <c:v>250.97499999999999</c:v>
                </c:pt>
                <c:pt idx="93">
                  <c:v>246.87791666666601</c:v>
                </c:pt>
                <c:pt idx="94">
                  <c:v>244.97541666666601</c:v>
                </c:pt>
                <c:pt idx="95">
                  <c:v>244.75291666666601</c:v>
                </c:pt>
                <c:pt idx="96">
                  <c:v>242.837135416666</c:v>
                </c:pt>
                <c:pt idx="97">
                  <c:v>246.70249999999999</c:v>
                </c:pt>
                <c:pt idx="98">
                  <c:v>247.68541666666599</c:v>
                </c:pt>
                <c:pt idx="99">
                  <c:v>251.291812499999</c:v>
                </c:pt>
                <c:pt idx="100">
                  <c:v>251.407291666666</c:v>
                </c:pt>
                <c:pt idx="101">
                  <c:v>249.458920833333</c:v>
                </c:pt>
                <c:pt idx="102">
                  <c:v>251.44825</c:v>
                </c:pt>
                <c:pt idx="103">
                  <c:v>252.466166666666</c:v>
                </c:pt>
                <c:pt idx="104">
                  <c:v>244.87312499999999</c:v>
                </c:pt>
                <c:pt idx="105">
                  <c:v>242.77329166666601</c:v>
                </c:pt>
                <c:pt idx="106">
                  <c:v>242.05479166666601</c:v>
                </c:pt>
                <c:pt idx="107">
                  <c:v>239.457083333333</c:v>
                </c:pt>
                <c:pt idx="108">
                  <c:v>243.331208333333</c:v>
                </c:pt>
                <c:pt idx="109">
                  <c:v>248.43458333333299</c:v>
                </c:pt>
                <c:pt idx="110">
                  <c:v>251.42083333333301</c:v>
                </c:pt>
                <c:pt idx="111">
                  <c:v>252.21562499999999</c:v>
                </c:pt>
                <c:pt idx="112">
                  <c:v>252.249791666666</c:v>
                </c:pt>
                <c:pt idx="113">
                  <c:v>251.948958333333</c:v>
                </c:pt>
                <c:pt idx="114">
                  <c:v>253.75604166666599</c:v>
                </c:pt>
                <c:pt idx="115">
                  <c:v>255.911458333333</c:v>
                </c:pt>
                <c:pt idx="116">
                  <c:v>256.55770833333298</c:v>
                </c:pt>
                <c:pt idx="117">
                  <c:v>259.338770833333</c:v>
                </c:pt>
                <c:pt idx="118">
                  <c:v>258.91766319445799</c:v>
                </c:pt>
                <c:pt idx="119">
                  <c:v>258.93013888887498</c:v>
                </c:pt>
                <c:pt idx="120">
                  <c:v>252.28822222220799</c:v>
                </c:pt>
                <c:pt idx="121">
                  <c:v>249.38568749999999</c:v>
                </c:pt>
                <c:pt idx="122">
                  <c:v>249.40329166666601</c:v>
                </c:pt>
                <c:pt idx="123">
                  <c:v>252.147083333333</c:v>
                </c:pt>
                <c:pt idx="124">
                  <c:v>253.23275000000001</c:v>
                </c:pt>
                <c:pt idx="125">
                  <c:v>256.51687500000003</c:v>
                </c:pt>
                <c:pt idx="126">
                  <c:v>256.69583333333298</c:v>
                </c:pt>
                <c:pt idx="127">
                  <c:v>257.03604166666599</c:v>
                </c:pt>
                <c:pt idx="128">
                  <c:v>256.59989583333299</c:v>
                </c:pt>
                <c:pt idx="129">
                  <c:v>257.34831250000002</c:v>
                </c:pt>
                <c:pt idx="130">
                  <c:v>257.59562499999998</c:v>
                </c:pt>
                <c:pt idx="131">
                  <c:v>257.19583333333298</c:v>
                </c:pt>
                <c:pt idx="132">
                  <c:v>257.52666666666602</c:v>
                </c:pt>
                <c:pt idx="133">
                  <c:v>250.07520833333299</c:v>
                </c:pt>
                <c:pt idx="134">
                  <c:v>250.84360416666601</c:v>
                </c:pt>
                <c:pt idx="135">
                  <c:v>250.14691666666599</c:v>
                </c:pt>
                <c:pt idx="136">
                  <c:v>249.205062499999</c:v>
                </c:pt>
                <c:pt idx="137">
                  <c:v>252.421666666666</c:v>
                </c:pt>
                <c:pt idx="138">
                  <c:v>252.330624999999</c:v>
                </c:pt>
                <c:pt idx="139">
                  <c:v>253.60333333333301</c:v>
                </c:pt>
                <c:pt idx="140">
                  <c:v>255.889166666666</c:v>
                </c:pt>
                <c:pt idx="141">
                  <c:v>255.943958333333</c:v>
                </c:pt>
                <c:pt idx="142">
                  <c:v>253.51732638887501</c:v>
                </c:pt>
                <c:pt idx="143">
                  <c:v>256.277888888875</c:v>
                </c:pt>
                <c:pt idx="144">
                  <c:v>250.57833333333301</c:v>
                </c:pt>
                <c:pt idx="145">
                  <c:v>250.34916666666601</c:v>
                </c:pt>
                <c:pt idx="146">
                  <c:v>249.56291666666601</c:v>
                </c:pt>
                <c:pt idx="147">
                  <c:v>251.286479166666</c:v>
                </c:pt>
                <c:pt idx="148">
                  <c:v>249.078125</c:v>
                </c:pt>
                <c:pt idx="149">
                  <c:v>251.31220833333299</c:v>
                </c:pt>
                <c:pt idx="150">
                  <c:v>248.277641666666</c:v>
                </c:pt>
                <c:pt idx="151">
                  <c:v>250.15458333333299</c:v>
                </c:pt>
                <c:pt idx="152">
                  <c:v>254.32770833333299</c:v>
                </c:pt>
                <c:pt idx="153">
                  <c:v>257.12812499999899</c:v>
                </c:pt>
                <c:pt idx="154">
                  <c:v>259.11458333333297</c:v>
                </c:pt>
                <c:pt idx="155">
                  <c:v>261.365833333333</c:v>
                </c:pt>
                <c:pt idx="156">
                  <c:v>258.1602125</c:v>
                </c:pt>
                <c:pt idx="157">
                  <c:v>261.63077083333297</c:v>
                </c:pt>
                <c:pt idx="158">
                  <c:v>262.452</c:v>
                </c:pt>
                <c:pt idx="159">
                  <c:v>261.71614583333297</c:v>
                </c:pt>
                <c:pt idx="160">
                  <c:v>254.84809027775</c:v>
                </c:pt>
                <c:pt idx="161">
                  <c:v>253.05835416666599</c:v>
                </c:pt>
                <c:pt idx="162">
                  <c:v>256.46304861108302</c:v>
                </c:pt>
                <c:pt idx="163">
                  <c:v>259.53115972220797</c:v>
                </c:pt>
                <c:pt idx="164">
                  <c:v>261.085388888875</c:v>
                </c:pt>
                <c:pt idx="165">
                  <c:v>264.02421527779097</c:v>
                </c:pt>
                <c:pt idx="166">
                  <c:v>265.419958333333</c:v>
                </c:pt>
                <c:pt idx="167">
                  <c:v>265.99293749999998</c:v>
                </c:pt>
                <c:pt idx="168">
                  <c:v>262.71463888887399</c:v>
                </c:pt>
                <c:pt idx="169">
                  <c:v>262.02449999999999</c:v>
                </c:pt>
                <c:pt idx="170">
                  <c:v>260.688875</c:v>
                </c:pt>
                <c:pt idx="171">
                  <c:v>259.30041666666602</c:v>
                </c:pt>
                <c:pt idx="172">
                  <c:v>264.61083333333301</c:v>
                </c:pt>
                <c:pt idx="173">
                  <c:v>261.79124999999999</c:v>
                </c:pt>
                <c:pt idx="174">
                  <c:v>258.22874999999999</c:v>
                </c:pt>
                <c:pt idx="175">
                  <c:v>252.03166666666601</c:v>
                </c:pt>
                <c:pt idx="176">
                  <c:v>254.07499999999999</c:v>
                </c:pt>
                <c:pt idx="177">
                  <c:v>258.30666666666599</c:v>
                </c:pt>
                <c:pt idx="178">
                  <c:v>263.76625000000001</c:v>
                </c:pt>
                <c:pt idx="179">
                  <c:v>266.01833333333298</c:v>
                </c:pt>
                <c:pt idx="180">
                  <c:v>266.23624999999998</c:v>
                </c:pt>
                <c:pt idx="181">
                  <c:v>265.28625</c:v>
                </c:pt>
                <c:pt idx="182">
                  <c:v>266.63870138887398</c:v>
                </c:pt>
                <c:pt idx="183">
                  <c:v>265.61149999999998</c:v>
                </c:pt>
                <c:pt idx="184">
                  <c:v>265.135416666666</c:v>
                </c:pt>
                <c:pt idx="185">
                  <c:v>260.84541666666598</c:v>
                </c:pt>
                <c:pt idx="186">
                  <c:v>263.24499999999898</c:v>
                </c:pt>
                <c:pt idx="187">
                  <c:v>266.93241666666597</c:v>
                </c:pt>
                <c:pt idx="188">
                  <c:v>267.58625000000001</c:v>
                </c:pt>
                <c:pt idx="189">
                  <c:v>268.14333333333298</c:v>
                </c:pt>
                <c:pt idx="190">
                  <c:v>268.14875000000001</c:v>
                </c:pt>
                <c:pt idx="191">
                  <c:v>261.74708333333302</c:v>
                </c:pt>
                <c:pt idx="192">
                  <c:v>255.619583333333</c:v>
                </c:pt>
                <c:pt idx="193">
                  <c:v>256.56708333333302</c:v>
                </c:pt>
                <c:pt idx="194">
                  <c:v>263.43249999999898</c:v>
                </c:pt>
                <c:pt idx="195">
                  <c:v>264.95833333333297</c:v>
                </c:pt>
                <c:pt idx="196">
                  <c:v>267.674166666666</c:v>
                </c:pt>
                <c:pt idx="197">
                  <c:v>267.71708333333299</c:v>
                </c:pt>
                <c:pt idx="198">
                  <c:v>267.6930625</c:v>
                </c:pt>
                <c:pt idx="199">
                  <c:v>264.83916666666602</c:v>
                </c:pt>
                <c:pt idx="200">
                  <c:v>254.72979166666599</c:v>
                </c:pt>
                <c:pt idx="201">
                  <c:v>256.027083333333</c:v>
                </c:pt>
                <c:pt idx="202">
                  <c:v>262.89339583333299</c:v>
                </c:pt>
                <c:pt idx="203">
                  <c:v>263.79624999999999</c:v>
                </c:pt>
                <c:pt idx="204">
                  <c:v>267.61374999999998</c:v>
                </c:pt>
                <c:pt idx="205">
                  <c:v>267.104166666666</c:v>
                </c:pt>
                <c:pt idx="206">
                  <c:v>259.04208333333298</c:v>
                </c:pt>
                <c:pt idx="207">
                  <c:v>265.510416666666</c:v>
                </c:pt>
                <c:pt idx="208">
                  <c:v>266.58791666666599</c:v>
                </c:pt>
                <c:pt idx="209">
                  <c:v>266.78041666666599</c:v>
                </c:pt>
                <c:pt idx="210">
                  <c:v>267.68041666666602</c:v>
                </c:pt>
                <c:pt idx="211">
                  <c:v>268.70083333333298</c:v>
                </c:pt>
                <c:pt idx="212">
                  <c:v>270.52687500000002</c:v>
                </c:pt>
                <c:pt idx="213">
                  <c:v>270.69416666666598</c:v>
                </c:pt>
                <c:pt idx="214">
                  <c:v>259.135416666666</c:v>
                </c:pt>
                <c:pt idx="215">
                  <c:v>256.69833333333298</c:v>
                </c:pt>
                <c:pt idx="216">
                  <c:v>262.618333333333</c:v>
                </c:pt>
                <c:pt idx="217">
                  <c:v>262.78500000000003</c:v>
                </c:pt>
                <c:pt idx="218">
                  <c:v>263.12041666666602</c:v>
                </c:pt>
                <c:pt idx="219">
                  <c:v>264.63875000000002</c:v>
                </c:pt>
                <c:pt idx="220">
                  <c:v>264.80208333333297</c:v>
                </c:pt>
                <c:pt idx="221">
                  <c:v>265.14666666666602</c:v>
                </c:pt>
                <c:pt idx="222">
                  <c:v>265.76916666666602</c:v>
                </c:pt>
                <c:pt idx="223">
                  <c:v>264.80041666666602</c:v>
                </c:pt>
                <c:pt idx="224">
                  <c:v>266.21249999999998</c:v>
                </c:pt>
                <c:pt idx="225">
                  <c:v>267.97333333333302</c:v>
                </c:pt>
                <c:pt idx="226">
                  <c:v>270.37708333333302</c:v>
                </c:pt>
                <c:pt idx="227">
                  <c:v>272.47708333333298</c:v>
                </c:pt>
                <c:pt idx="228">
                  <c:v>271.96222916666602</c:v>
                </c:pt>
                <c:pt idx="229">
                  <c:v>271.137916666666</c:v>
                </c:pt>
                <c:pt idx="230">
                  <c:v>270.9375</c:v>
                </c:pt>
                <c:pt idx="231">
                  <c:v>268.20666666666602</c:v>
                </c:pt>
                <c:pt idx="232">
                  <c:v>266.2</c:v>
                </c:pt>
                <c:pt idx="233">
                  <c:v>266.92250000000001</c:v>
                </c:pt>
                <c:pt idx="234">
                  <c:v>271.55291666666602</c:v>
                </c:pt>
                <c:pt idx="235">
                  <c:v>274.50333333333299</c:v>
                </c:pt>
                <c:pt idx="236">
                  <c:v>274.3</c:v>
                </c:pt>
                <c:pt idx="237">
                  <c:v>274.37916666666598</c:v>
                </c:pt>
                <c:pt idx="238">
                  <c:v>274.571249999999</c:v>
                </c:pt>
                <c:pt idx="239">
                  <c:v>272.45458333333301</c:v>
                </c:pt>
                <c:pt idx="240">
                  <c:v>272.36666666666599</c:v>
                </c:pt>
                <c:pt idx="241">
                  <c:v>271.74541666666602</c:v>
                </c:pt>
                <c:pt idx="242">
                  <c:v>272.02</c:v>
                </c:pt>
                <c:pt idx="243">
                  <c:v>274.84791666666598</c:v>
                </c:pt>
                <c:pt idx="244">
                  <c:v>272.40083333333303</c:v>
                </c:pt>
                <c:pt idx="245">
                  <c:v>274.15708333333299</c:v>
                </c:pt>
                <c:pt idx="246">
                  <c:v>274.26874999999899</c:v>
                </c:pt>
                <c:pt idx="247">
                  <c:v>276.39541666666599</c:v>
                </c:pt>
                <c:pt idx="248">
                  <c:v>276.66708333333298</c:v>
                </c:pt>
                <c:pt idx="249">
                  <c:v>272.55500000000001</c:v>
                </c:pt>
                <c:pt idx="250">
                  <c:v>274.20333333333298</c:v>
                </c:pt>
                <c:pt idx="251">
                  <c:v>275.193749999999</c:v>
                </c:pt>
                <c:pt idx="252">
                  <c:v>277.89666666666602</c:v>
                </c:pt>
                <c:pt idx="253">
                  <c:v>279.373104166666</c:v>
                </c:pt>
                <c:pt idx="254">
                  <c:v>280.50083333333299</c:v>
                </c:pt>
                <c:pt idx="255">
                  <c:v>278.85229166666602</c:v>
                </c:pt>
                <c:pt idx="256">
                  <c:v>277.85993749999898</c:v>
                </c:pt>
                <c:pt idx="257">
                  <c:v>273.40708333333299</c:v>
                </c:pt>
                <c:pt idx="258">
                  <c:v>272.21041666666599</c:v>
                </c:pt>
                <c:pt idx="259">
                  <c:v>274.52</c:v>
                </c:pt>
                <c:pt idx="260">
                  <c:v>272.90333333333302</c:v>
                </c:pt>
                <c:pt idx="261">
                  <c:v>272.60445833333301</c:v>
                </c:pt>
                <c:pt idx="262">
                  <c:v>275.57164583333298</c:v>
                </c:pt>
                <c:pt idx="263">
                  <c:v>275.653843749999</c:v>
                </c:pt>
                <c:pt idx="264">
                  <c:v>274.94447708333303</c:v>
                </c:pt>
                <c:pt idx="265">
                  <c:v>273.98731944445802</c:v>
                </c:pt>
                <c:pt idx="266">
                  <c:v>273.66218750000002</c:v>
                </c:pt>
                <c:pt idx="267">
                  <c:v>274.96166666666602</c:v>
                </c:pt>
                <c:pt idx="268">
                  <c:v>273.41041666666598</c:v>
                </c:pt>
                <c:pt idx="269">
                  <c:v>275.92804166666599</c:v>
                </c:pt>
                <c:pt idx="270">
                  <c:v>279.46114583333298</c:v>
                </c:pt>
                <c:pt idx="271">
                  <c:v>279.85333333333301</c:v>
                </c:pt>
                <c:pt idx="272">
                  <c:v>275.28562499999998</c:v>
                </c:pt>
                <c:pt idx="273">
                  <c:v>275.47500000000002</c:v>
                </c:pt>
                <c:pt idx="274">
                  <c:v>272.64462500000002</c:v>
                </c:pt>
                <c:pt idx="275">
                  <c:v>271.9788125</c:v>
                </c:pt>
                <c:pt idx="276">
                  <c:v>270.28145833333298</c:v>
                </c:pt>
                <c:pt idx="277">
                  <c:v>272.703458333333</c:v>
                </c:pt>
                <c:pt idx="278">
                  <c:v>273.60479166666602</c:v>
                </c:pt>
                <c:pt idx="279">
                  <c:v>273.38833333333298</c:v>
                </c:pt>
                <c:pt idx="280">
                  <c:v>273.308333333333</c:v>
                </c:pt>
                <c:pt idx="281">
                  <c:v>274.490833333333</c:v>
                </c:pt>
                <c:pt idx="282">
                  <c:v>273.63958333333301</c:v>
                </c:pt>
                <c:pt idx="283">
                  <c:v>273.21395833333298</c:v>
                </c:pt>
                <c:pt idx="284">
                  <c:v>273.54424999999901</c:v>
                </c:pt>
                <c:pt idx="285">
                  <c:v>274.769583333333</c:v>
                </c:pt>
                <c:pt idx="286">
                  <c:v>274.12333333333299</c:v>
                </c:pt>
                <c:pt idx="287">
                  <c:v>273.999791666666</c:v>
                </c:pt>
                <c:pt idx="288">
                  <c:v>268.162708333333</c:v>
                </c:pt>
                <c:pt idx="289">
                  <c:v>267.859375</c:v>
                </c:pt>
                <c:pt idx="290">
                  <c:v>267.329374999999</c:v>
                </c:pt>
                <c:pt idx="291">
                  <c:v>269.54083333333301</c:v>
                </c:pt>
                <c:pt idx="292">
                  <c:v>271.27791666666599</c:v>
                </c:pt>
                <c:pt idx="293">
                  <c:v>270.94639583333299</c:v>
                </c:pt>
                <c:pt idx="294">
                  <c:v>271.8725</c:v>
                </c:pt>
                <c:pt idx="295">
                  <c:v>273.70580555554102</c:v>
                </c:pt>
                <c:pt idx="296">
                  <c:v>276.20327083333302</c:v>
                </c:pt>
                <c:pt idx="297">
                  <c:v>273.58583333333303</c:v>
                </c:pt>
                <c:pt idx="298">
                  <c:v>269.33554166666602</c:v>
                </c:pt>
                <c:pt idx="299">
                  <c:v>271.58499999999998</c:v>
                </c:pt>
                <c:pt idx="300">
                  <c:v>269.455416666666</c:v>
                </c:pt>
                <c:pt idx="301">
                  <c:v>271.84500000000003</c:v>
                </c:pt>
                <c:pt idx="302">
                  <c:v>271.87524999999999</c:v>
                </c:pt>
                <c:pt idx="303">
                  <c:v>273.952916666666</c:v>
                </c:pt>
                <c:pt idx="304">
                  <c:v>274.80741666666597</c:v>
                </c:pt>
                <c:pt idx="305">
                  <c:v>272.734958333333</c:v>
                </c:pt>
                <c:pt idx="306">
                  <c:v>271.17039583333298</c:v>
                </c:pt>
                <c:pt idx="307">
                  <c:v>272.10250000000002</c:v>
                </c:pt>
                <c:pt idx="308">
                  <c:v>273.99229166666601</c:v>
                </c:pt>
                <c:pt idx="309">
                  <c:v>272.63041666666601</c:v>
                </c:pt>
                <c:pt idx="310">
                  <c:v>273.33775000000003</c:v>
                </c:pt>
                <c:pt idx="311">
                  <c:v>270.62241666666603</c:v>
                </c:pt>
                <c:pt idx="312">
                  <c:v>270.83654166666599</c:v>
                </c:pt>
                <c:pt idx="313">
                  <c:v>270.623666666666</c:v>
                </c:pt>
                <c:pt idx="314">
                  <c:v>270.479375</c:v>
                </c:pt>
                <c:pt idx="315">
                  <c:v>268.45791666666599</c:v>
                </c:pt>
                <c:pt idx="316">
                  <c:v>269.77166666666602</c:v>
                </c:pt>
                <c:pt idx="317">
                  <c:v>270.81663541666597</c:v>
                </c:pt>
                <c:pt idx="318">
                  <c:v>272.36069444445798</c:v>
                </c:pt>
                <c:pt idx="319">
                  <c:v>273.19193749999999</c:v>
                </c:pt>
                <c:pt idx="320">
                  <c:v>273.95768750000002</c:v>
                </c:pt>
                <c:pt idx="321">
                  <c:v>275.29454166666602</c:v>
                </c:pt>
                <c:pt idx="322">
                  <c:v>275.13166666666598</c:v>
                </c:pt>
                <c:pt idx="323">
                  <c:v>274.54000000000002</c:v>
                </c:pt>
                <c:pt idx="324">
                  <c:v>271.308333333333</c:v>
                </c:pt>
                <c:pt idx="325">
                  <c:v>272.36541666666602</c:v>
                </c:pt>
                <c:pt idx="326">
                  <c:v>273.13020833333297</c:v>
                </c:pt>
                <c:pt idx="327">
                  <c:v>272.07537499999899</c:v>
                </c:pt>
                <c:pt idx="328">
                  <c:v>271.13863888891598</c:v>
                </c:pt>
                <c:pt idx="329">
                  <c:v>270.14145833333299</c:v>
                </c:pt>
                <c:pt idx="330">
                  <c:v>271.83031249999902</c:v>
                </c:pt>
                <c:pt idx="331">
                  <c:v>272.69189583333298</c:v>
                </c:pt>
                <c:pt idx="332">
                  <c:v>272.93480208333301</c:v>
                </c:pt>
                <c:pt idx="333">
                  <c:v>272.47910416666599</c:v>
                </c:pt>
                <c:pt idx="334">
                  <c:v>272.44759375000001</c:v>
                </c:pt>
                <c:pt idx="335">
                  <c:v>273.32645833333299</c:v>
                </c:pt>
                <c:pt idx="336">
                  <c:v>272.62981250000001</c:v>
                </c:pt>
                <c:pt idx="337">
                  <c:v>273.72999583333302</c:v>
                </c:pt>
                <c:pt idx="338">
                  <c:v>273.60430208333298</c:v>
                </c:pt>
                <c:pt idx="339">
                  <c:v>272.820368055541</c:v>
                </c:pt>
                <c:pt idx="340">
                  <c:v>272.70065694445799</c:v>
                </c:pt>
                <c:pt idx="341">
                  <c:v>273.03472083333298</c:v>
                </c:pt>
                <c:pt idx="342">
                  <c:v>272.958868749999</c:v>
                </c:pt>
                <c:pt idx="343">
                  <c:v>273.67020833333299</c:v>
                </c:pt>
                <c:pt idx="344">
                  <c:v>270.53913888887502</c:v>
                </c:pt>
                <c:pt idx="345">
                  <c:v>267.509263888916</c:v>
                </c:pt>
                <c:pt idx="346">
                  <c:v>267.65256527779098</c:v>
                </c:pt>
                <c:pt idx="347">
                  <c:v>267.386826388874</c:v>
                </c:pt>
                <c:pt idx="348">
                  <c:v>267.301659722208</c:v>
                </c:pt>
                <c:pt idx="349">
                  <c:v>266.93317708333302</c:v>
                </c:pt>
                <c:pt idx="350">
                  <c:v>267.61304166666599</c:v>
                </c:pt>
                <c:pt idx="351">
                  <c:v>269.17588333333299</c:v>
                </c:pt>
                <c:pt idx="352">
                  <c:v>271.11936805558298</c:v>
                </c:pt>
                <c:pt idx="353">
                  <c:v>269.48205555558297</c:v>
                </c:pt>
                <c:pt idx="354">
                  <c:v>268.70003472220799</c:v>
                </c:pt>
                <c:pt idx="355">
                  <c:v>268.00625000000002</c:v>
                </c:pt>
                <c:pt idx="356">
                  <c:v>268.62748124999899</c:v>
                </c:pt>
                <c:pt idx="357">
                  <c:v>265.11898402775</c:v>
                </c:pt>
                <c:pt idx="358">
                  <c:v>267.09275694441601</c:v>
                </c:pt>
                <c:pt idx="359">
                  <c:v>268.58904861112501</c:v>
                </c:pt>
                <c:pt idx="360">
                  <c:v>271.35540277779103</c:v>
                </c:pt>
                <c:pt idx="361">
                  <c:v>269.126249999999</c:v>
                </c:pt>
                <c:pt idx="362">
                  <c:v>261.87933333333302</c:v>
                </c:pt>
                <c:pt idx="363">
                  <c:v>260.70641666666597</c:v>
                </c:pt>
                <c:pt idx="364">
                  <c:v>264.57448958333299</c:v>
                </c:pt>
                <c:pt idx="365">
                  <c:v>265.38065</c:v>
                </c:pt>
                <c:pt idx="366">
                  <c:v>264.46578749999998</c:v>
                </c:pt>
                <c:pt idx="367">
                  <c:v>264.739211805541</c:v>
                </c:pt>
                <c:pt idx="368">
                  <c:v>263.89083333333298</c:v>
                </c:pt>
                <c:pt idx="369">
                  <c:v>257.21881250000001</c:v>
                </c:pt>
                <c:pt idx="370">
                  <c:v>258.66324999999898</c:v>
                </c:pt>
                <c:pt idx="371">
                  <c:v>261.88261458333301</c:v>
                </c:pt>
                <c:pt idx="372">
                  <c:v>264.61387083333301</c:v>
                </c:pt>
                <c:pt idx="373">
                  <c:v>264.74972916666599</c:v>
                </c:pt>
                <c:pt idx="374">
                  <c:v>264.672458333333</c:v>
                </c:pt>
                <c:pt idx="375">
                  <c:v>257.80285416666601</c:v>
                </c:pt>
                <c:pt idx="376">
                  <c:v>261.21027569445801</c:v>
                </c:pt>
                <c:pt idx="377">
                  <c:v>264.087684027791</c:v>
                </c:pt>
                <c:pt idx="378">
                  <c:v>266.61327916666602</c:v>
                </c:pt>
                <c:pt idx="379">
                  <c:v>261.18677777779101</c:v>
                </c:pt>
                <c:pt idx="380">
                  <c:v>260.849701388874</c:v>
                </c:pt>
                <c:pt idx="381">
                  <c:v>259.85654166666598</c:v>
                </c:pt>
                <c:pt idx="382">
                  <c:v>260.76354166666601</c:v>
                </c:pt>
                <c:pt idx="383">
                  <c:v>258.44880555558302</c:v>
                </c:pt>
                <c:pt idx="384">
                  <c:v>259.58684722225001</c:v>
                </c:pt>
                <c:pt idx="385">
                  <c:v>262.42958333333303</c:v>
                </c:pt>
                <c:pt idx="386">
                  <c:v>264.30472916666599</c:v>
                </c:pt>
                <c:pt idx="387">
                  <c:v>259.13498750000002</c:v>
                </c:pt>
                <c:pt idx="388">
                  <c:v>261.55994791666598</c:v>
                </c:pt>
                <c:pt idx="389">
                  <c:v>264.06993333333298</c:v>
                </c:pt>
                <c:pt idx="390">
                  <c:v>263.13217916666599</c:v>
                </c:pt>
                <c:pt idx="391">
                  <c:v>259.27653124999898</c:v>
                </c:pt>
                <c:pt idx="392">
                  <c:v>259.73270833333299</c:v>
                </c:pt>
                <c:pt idx="393">
                  <c:v>262.61258333333302</c:v>
                </c:pt>
                <c:pt idx="394">
                  <c:v>261.63708333333301</c:v>
                </c:pt>
                <c:pt idx="395">
                  <c:v>256.87658333333297</c:v>
                </c:pt>
                <c:pt idx="396">
                  <c:v>255.57724999999999</c:v>
                </c:pt>
                <c:pt idx="397">
                  <c:v>254.75897916666599</c:v>
                </c:pt>
                <c:pt idx="398">
                  <c:v>257.21760416666598</c:v>
                </c:pt>
                <c:pt idx="399">
                  <c:v>258.21906250000001</c:v>
                </c:pt>
                <c:pt idx="400">
                  <c:v>258.94606249999998</c:v>
                </c:pt>
                <c:pt idx="401">
                  <c:v>251.400954861125</c:v>
                </c:pt>
                <c:pt idx="402">
                  <c:v>255.240624999999</c:v>
                </c:pt>
                <c:pt idx="403">
                  <c:v>257.11500000000001</c:v>
                </c:pt>
                <c:pt idx="404">
                  <c:v>259.09416666666601</c:v>
                </c:pt>
                <c:pt idx="405">
                  <c:v>259.36458333333297</c:v>
                </c:pt>
                <c:pt idx="406">
                  <c:v>259.62208333333302</c:v>
                </c:pt>
                <c:pt idx="407">
                  <c:v>255.56333333333299</c:v>
                </c:pt>
                <c:pt idx="408">
                  <c:v>254.765416666666</c:v>
                </c:pt>
                <c:pt idx="409">
                  <c:v>257.84135416666601</c:v>
                </c:pt>
                <c:pt idx="410">
                  <c:v>256.255687499999</c:v>
                </c:pt>
                <c:pt idx="411">
                  <c:v>259.65327083333301</c:v>
                </c:pt>
                <c:pt idx="412">
                  <c:v>260.62547916666603</c:v>
                </c:pt>
                <c:pt idx="413">
                  <c:v>257.867874999999</c:v>
                </c:pt>
                <c:pt idx="414">
                  <c:v>255.42499999999899</c:v>
                </c:pt>
                <c:pt idx="415">
                  <c:v>259.61075</c:v>
                </c:pt>
                <c:pt idx="416">
                  <c:v>261.78177083333298</c:v>
                </c:pt>
                <c:pt idx="417">
                  <c:v>262.08106249999997</c:v>
                </c:pt>
                <c:pt idx="418">
                  <c:v>266.47468750000002</c:v>
                </c:pt>
                <c:pt idx="419">
                  <c:v>251.180020833333</c:v>
                </c:pt>
                <c:pt idx="420">
                  <c:v>252.45195833333301</c:v>
                </c:pt>
                <c:pt idx="421">
                  <c:v>249.262916666666</c:v>
                </c:pt>
                <c:pt idx="422">
                  <c:v>249.75375</c:v>
                </c:pt>
                <c:pt idx="423">
                  <c:v>251.40937499999899</c:v>
                </c:pt>
                <c:pt idx="424">
                  <c:v>251.687416666666</c:v>
                </c:pt>
                <c:pt idx="425">
                  <c:v>254.12875</c:v>
                </c:pt>
                <c:pt idx="426">
                  <c:v>254.43791666666601</c:v>
                </c:pt>
                <c:pt idx="427">
                  <c:v>253.32708333333301</c:v>
                </c:pt>
                <c:pt idx="428">
                  <c:v>257.428333333333</c:v>
                </c:pt>
                <c:pt idx="429">
                  <c:v>258.67333333333301</c:v>
                </c:pt>
                <c:pt idx="430">
                  <c:v>248.68749999999901</c:v>
                </c:pt>
                <c:pt idx="431">
                  <c:v>243.58291666666599</c:v>
                </c:pt>
                <c:pt idx="432">
                  <c:v>244.5</c:v>
                </c:pt>
                <c:pt idx="433">
                  <c:v>247.74833333333299</c:v>
                </c:pt>
                <c:pt idx="434">
                  <c:v>245.62916666666601</c:v>
                </c:pt>
                <c:pt idx="435">
                  <c:v>242.835833333333</c:v>
                </c:pt>
                <c:pt idx="436">
                  <c:v>247.61770833333301</c:v>
                </c:pt>
                <c:pt idx="437">
                  <c:v>254.63397916666599</c:v>
                </c:pt>
                <c:pt idx="438">
                  <c:v>257.29208333333298</c:v>
                </c:pt>
                <c:pt idx="439">
                  <c:v>260.14091666666599</c:v>
                </c:pt>
                <c:pt idx="440">
                  <c:v>256.69177083333301</c:v>
                </c:pt>
                <c:pt idx="441">
                  <c:v>255.602354166666</c:v>
                </c:pt>
                <c:pt idx="442">
                  <c:v>255.448958333333</c:v>
                </c:pt>
                <c:pt idx="443">
                  <c:v>254.572916666666</c:v>
                </c:pt>
                <c:pt idx="444">
                  <c:v>259.12943749999999</c:v>
                </c:pt>
                <c:pt idx="445">
                  <c:v>255.23895833333299</c:v>
                </c:pt>
                <c:pt idx="446">
                  <c:v>254.432083333333</c:v>
                </c:pt>
                <c:pt idx="447">
                  <c:v>252.24958333333299</c:v>
                </c:pt>
                <c:pt idx="448">
                  <c:v>251.79854166666601</c:v>
                </c:pt>
                <c:pt idx="449">
                  <c:v>253.07374999999999</c:v>
                </c:pt>
                <c:pt idx="450">
                  <c:v>253.55104166666601</c:v>
                </c:pt>
                <c:pt idx="451">
                  <c:v>251.04162500000001</c:v>
                </c:pt>
                <c:pt idx="452">
                  <c:v>253.68833333333299</c:v>
                </c:pt>
                <c:pt idx="453">
                  <c:v>252.50145833333301</c:v>
                </c:pt>
                <c:pt idx="454">
                  <c:v>255.09</c:v>
                </c:pt>
                <c:pt idx="455">
                  <c:v>252.93458333333299</c:v>
                </c:pt>
                <c:pt idx="456">
                  <c:v>252.85358333333301</c:v>
                </c:pt>
                <c:pt idx="457">
                  <c:v>254.87249999999901</c:v>
                </c:pt>
                <c:pt idx="458">
                  <c:v>254.444770833333</c:v>
                </c:pt>
                <c:pt idx="459">
                  <c:v>253.274791666666</c:v>
                </c:pt>
                <c:pt idx="460">
                  <c:v>255.60541331112501</c:v>
                </c:pt>
                <c:pt idx="461">
                  <c:v>250.032291666666</c:v>
                </c:pt>
                <c:pt idx="462">
                  <c:v>248.29624999999899</c:v>
                </c:pt>
                <c:pt idx="463">
                  <c:v>250.17250000000001</c:v>
                </c:pt>
                <c:pt idx="464">
                  <c:v>251.37768750000001</c:v>
                </c:pt>
                <c:pt idx="465">
                  <c:v>251.825979166666</c:v>
                </c:pt>
                <c:pt idx="466">
                  <c:v>255.709354166666</c:v>
                </c:pt>
                <c:pt idx="467">
                  <c:v>257.90883914191602</c:v>
                </c:pt>
                <c:pt idx="468">
                  <c:v>257.33804166666602</c:v>
                </c:pt>
                <c:pt idx="469">
                  <c:v>253.26479166666601</c:v>
                </c:pt>
                <c:pt idx="470">
                  <c:v>256.15849322529101</c:v>
                </c:pt>
                <c:pt idx="471">
                  <c:v>256.95519930808302</c:v>
                </c:pt>
                <c:pt idx="472">
                  <c:v>256.22854166666599</c:v>
                </c:pt>
                <c:pt idx="473">
                  <c:v>263.478575760208</c:v>
                </c:pt>
                <c:pt idx="474">
                  <c:v>267.27337211887499</c:v>
                </c:pt>
                <c:pt idx="475">
                  <c:v>260.13583333333298</c:v>
                </c:pt>
                <c:pt idx="476">
                  <c:v>256.6869375</c:v>
                </c:pt>
                <c:pt idx="477">
                  <c:v>256.33749999999998</c:v>
                </c:pt>
                <c:pt idx="478">
                  <c:v>253.770625</c:v>
                </c:pt>
                <c:pt idx="479">
                  <c:v>251.86416666666599</c:v>
                </c:pt>
                <c:pt idx="480">
                  <c:v>247.03788172266599</c:v>
                </c:pt>
                <c:pt idx="481">
                  <c:v>252.804583333333</c:v>
                </c:pt>
                <c:pt idx="482">
                  <c:v>257.31604166666602</c:v>
                </c:pt>
                <c:pt idx="483">
                  <c:v>255.79</c:v>
                </c:pt>
                <c:pt idx="484">
                  <c:v>253.23749999999899</c:v>
                </c:pt>
                <c:pt idx="485">
                  <c:v>254.925416666666</c:v>
                </c:pt>
                <c:pt idx="486">
                  <c:v>258.17500000000001</c:v>
                </c:pt>
                <c:pt idx="487">
                  <c:v>262.37124999999997</c:v>
                </c:pt>
                <c:pt idx="488">
                  <c:v>256.82499999999999</c:v>
                </c:pt>
                <c:pt idx="489">
                  <c:v>253.31208333333299</c:v>
                </c:pt>
                <c:pt idx="490">
                  <c:v>254.19416666666601</c:v>
                </c:pt>
                <c:pt idx="491">
                  <c:v>252.07458333333301</c:v>
                </c:pt>
                <c:pt idx="492">
                  <c:v>250.02999999999901</c:v>
                </c:pt>
                <c:pt idx="493">
                  <c:v>245.76083333333301</c:v>
                </c:pt>
                <c:pt idx="494">
                  <c:v>250.98333333333301</c:v>
                </c:pt>
                <c:pt idx="495">
                  <c:v>254.308333333333</c:v>
                </c:pt>
                <c:pt idx="496">
                  <c:v>258.09500000000003</c:v>
                </c:pt>
                <c:pt idx="497">
                  <c:v>260.85291666666598</c:v>
                </c:pt>
                <c:pt idx="498">
                  <c:v>257.803333333333</c:v>
                </c:pt>
                <c:pt idx="499">
                  <c:v>257.13</c:v>
                </c:pt>
                <c:pt idx="500">
                  <c:v>260.81375000000003</c:v>
                </c:pt>
                <c:pt idx="501">
                  <c:v>263.75833333333298</c:v>
                </c:pt>
                <c:pt idx="502">
                  <c:v>263.430833333333</c:v>
                </c:pt>
                <c:pt idx="503">
                  <c:v>263.21791666666599</c:v>
                </c:pt>
                <c:pt idx="504">
                  <c:v>261.68791666666601</c:v>
                </c:pt>
                <c:pt idx="505">
                  <c:v>260.83375000000001</c:v>
                </c:pt>
                <c:pt idx="506">
                  <c:v>262.44916666666597</c:v>
                </c:pt>
                <c:pt idx="507">
                  <c:v>258.07249999999902</c:v>
                </c:pt>
                <c:pt idx="508">
                  <c:v>254.16458333333301</c:v>
                </c:pt>
                <c:pt idx="509">
                  <c:v>257.106666666666</c:v>
                </c:pt>
                <c:pt idx="510">
                  <c:v>258.79000000000002</c:v>
                </c:pt>
                <c:pt idx="511">
                  <c:v>258.48083333333301</c:v>
                </c:pt>
                <c:pt idx="512">
                  <c:v>259.24124999999998</c:v>
                </c:pt>
                <c:pt idx="513">
                  <c:v>257.36791666666602</c:v>
                </c:pt>
                <c:pt idx="514">
                  <c:v>260.46958333333299</c:v>
                </c:pt>
                <c:pt idx="515">
                  <c:v>260.40499999999997</c:v>
                </c:pt>
                <c:pt idx="516">
                  <c:v>259.83375000000001</c:v>
                </c:pt>
                <c:pt idx="517">
                  <c:v>258.22458333333299</c:v>
                </c:pt>
                <c:pt idx="518">
                  <c:v>257.027083333333</c:v>
                </c:pt>
                <c:pt idx="519">
                  <c:v>257.37067708333302</c:v>
                </c:pt>
                <c:pt idx="520">
                  <c:v>258.95581249999998</c:v>
                </c:pt>
                <c:pt idx="521">
                  <c:v>258.76458333333301</c:v>
                </c:pt>
                <c:pt idx="522">
                  <c:v>260.98916666666599</c:v>
                </c:pt>
                <c:pt idx="523">
                  <c:v>257.64375000000001</c:v>
                </c:pt>
                <c:pt idx="524">
                  <c:v>255.93958333333299</c:v>
                </c:pt>
                <c:pt idx="525">
                  <c:v>259.03791666666598</c:v>
                </c:pt>
                <c:pt idx="526">
                  <c:v>260.89749999999998</c:v>
                </c:pt>
                <c:pt idx="527">
                  <c:v>254.01583333333301</c:v>
                </c:pt>
                <c:pt idx="528">
                  <c:v>256.11958333333303</c:v>
                </c:pt>
                <c:pt idx="529">
                  <c:v>258.08375000000001</c:v>
                </c:pt>
                <c:pt idx="530">
                  <c:v>255.474999999999</c:v>
                </c:pt>
                <c:pt idx="531">
                  <c:v>256.61708333333303</c:v>
                </c:pt>
                <c:pt idx="532">
                  <c:v>261.74</c:v>
                </c:pt>
                <c:pt idx="533">
                  <c:v>260.8075</c:v>
                </c:pt>
                <c:pt idx="534">
                  <c:v>256.14125000000001</c:v>
                </c:pt>
                <c:pt idx="535">
                  <c:v>258.96583333333302</c:v>
                </c:pt>
                <c:pt idx="536">
                  <c:v>264.49208333333303</c:v>
                </c:pt>
                <c:pt idx="537">
                  <c:v>262.58999999999997</c:v>
                </c:pt>
                <c:pt idx="538">
                  <c:v>261.78583333333302</c:v>
                </c:pt>
                <c:pt idx="539">
                  <c:v>262.397083333333</c:v>
                </c:pt>
                <c:pt idx="540">
                  <c:v>261.81958333333301</c:v>
                </c:pt>
                <c:pt idx="541">
                  <c:v>263.60958333333298</c:v>
                </c:pt>
                <c:pt idx="542">
                  <c:v>262.51666666666603</c:v>
                </c:pt>
                <c:pt idx="543">
                  <c:v>262.08583333333303</c:v>
                </c:pt>
                <c:pt idx="544">
                  <c:v>261.86541666666602</c:v>
                </c:pt>
                <c:pt idx="545">
                  <c:v>264.86083333333301</c:v>
                </c:pt>
                <c:pt idx="546">
                  <c:v>262.81666666666598</c:v>
                </c:pt>
                <c:pt idx="547">
                  <c:v>263.78083333333302</c:v>
                </c:pt>
                <c:pt idx="548">
                  <c:v>265.44549999999998</c:v>
                </c:pt>
                <c:pt idx="549">
                  <c:v>259.33791666666599</c:v>
                </c:pt>
                <c:pt idx="550">
                  <c:v>257.75999999999902</c:v>
                </c:pt>
                <c:pt idx="551">
                  <c:v>262.27499999999998</c:v>
                </c:pt>
                <c:pt idx="552">
                  <c:v>259.495833333333</c:v>
                </c:pt>
                <c:pt idx="553">
                  <c:v>260.67916666666599</c:v>
                </c:pt>
                <c:pt idx="554">
                  <c:v>263.6275</c:v>
                </c:pt>
                <c:pt idx="555">
                  <c:v>266.83375000000001</c:v>
                </c:pt>
                <c:pt idx="556">
                  <c:v>268.72708333333298</c:v>
                </c:pt>
                <c:pt idx="557">
                  <c:v>268.32333333333298</c:v>
                </c:pt>
                <c:pt idx="558">
                  <c:v>267.885416666666</c:v>
                </c:pt>
                <c:pt idx="559">
                  <c:v>267.2525</c:v>
                </c:pt>
                <c:pt idx="560">
                  <c:v>258.493333333333</c:v>
                </c:pt>
                <c:pt idx="561">
                  <c:v>259.95249999999999</c:v>
                </c:pt>
                <c:pt idx="562">
                  <c:v>264.51333333333298</c:v>
                </c:pt>
                <c:pt idx="563">
                  <c:v>264.52666666666602</c:v>
                </c:pt>
                <c:pt idx="564">
                  <c:v>266.35583333333301</c:v>
                </c:pt>
                <c:pt idx="565">
                  <c:v>266.14833333333303</c:v>
                </c:pt>
                <c:pt idx="566">
                  <c:v>264.43082638887398</c:v>
                </c:pt>
                <c:pt idx="567">
                  <c:v>269.09249999999997</c:v>
                </c:pt>
                <c:pt idx="568">
                  <c:v>270.94499999999999</c:v>
                </c:pt>
                <c:pt idx="569">
                  <c:v>270.57333333333298</c:v>
                </c:pt>
                <c:pt idx="570">
                  <c:v>264.544166666666</c:v>
                </c:pt>
                <c:pt idx="571">
                  <c:v>266.019583333333</c:v>
                </c:pt>
                <c:pt idx="572">
                  <c:v>269.36416666666599</c:v>
                </c:pt>
                <c:pt idx="573">
                  <c:v>259.11666666666599</c:v>
                </c:pt>
                <c:pt idx="574">
                  <c:v>260.89541666666599</c:v>
                </c:pt>
                <c:pt idx="575">
                  <c:v>259.31937499999998</c:v>
                </c:pt>
                <c:pt idx="576">
                  <c:v>258.23806250000001</c:v>
                </c:pt>
                <c:pt idx="577">
                  <c:v>259.619791666666</c:v>
                </c:pt>
                <c:pt idx="578">
                  <c:v>260.47172916666602</c:v>
                </c:pt>
                <c:pt idx="579">
                  <c:v>264.01162499999998</c:v>
                </c:pt>
                <c:pt idx="580">
                  <c:v>270.28921874999997</c:v>
                </c:pt>
                <c:pt idx="581">
                  <c:v>272.02499999999998</c:v>
                </c:pt>
                <c:pt idx="582">
                  <c:v>270.60684144070802</c:v>
                </c:pt>
                <c:pt idx="583">
                  <c:v>269.328708333333</c:v>
                </c:pt>
                <c:pt idx="584">
                  <c:v>262.421666666666</c:v>
                </c:pt>
                <c:pt idx="585">
                  <c:v>263.45583333333298</c:v>
                </c:pt>
                <c:pt idx="586">
                  <c:v>268.74537500000002</c:v>
                </c:pt>
                <c:pt idx="587">
                  <c:v>271.27166666666602</c:v>
                </c:pt>
                <c:pt idx="588">
                  <c:v>262.10366666666602</c:v>
                </c:pt>
                <c:pt idx="589">
                  <c:v>258.34283333333298</c:v>
                </c:pt>
                <c:pt idx="590">
                  <c:v>259.94308333333299</c:v>
                </c:pt>
                <c:pt idx="591">
                  <c:v>263.55291666666602</c:v>
                </c:pt>
                <c:pt idx="592">
                  <c:v>269.91541666666598</c:v>
                </c:pt>
                <c:pt idx="593">
                  <c:v>273.32916666666603</c:v>
                </c:pt>
                <c:pt idx="594">
                  <c:v>273.065</c:v>
                </c:pt>
                <c:pt idx="595">
                  <c:v>273.99291666666602</c:v>
                </c:pt>
                <c:pt idx="596">
                  <c:v>272.90583333333302</c:v>
                </c:pt>
                <c:pt idx="597">
                  <c:v>272.51536212833298</c:v>
                </c:pt>
                <c:pt idx="598">
                  <c:v>271.76499999999999</c:v>
                </c:pt>
                <c:pt idx="599">
                  <c:v>268.58416666666602</c:v>
                </c:pt>
                <c:pt idx="600">
                  <c:v>264.91416666666601</c:v>
                </c:pt>
                <c:pt idx="601">
                  <c:v>264.26583333333298</c:v>
                </c:pt>
                <c:pt idx="602">
                  <c:v>263.53166666666601</c:v>
                </c:pt>
                <c:pt idx="603">
                  <c:v>270.91708333333298</c:v>
                </c:pt>
                <c:pt idx="604">
                  <c:v>275.57166666666598</c:v>
                </c:pt>
                <c:pt idx="605">
                  <c:v>275.60250000000002</c:v>
                </c:pt>
                <c:pt idx="606">
                  <c:v>273.90624999999898</c:v>
                </c:pt>
                <c:pt idx="607">
                  <c:v>275.68</c:v>
                </c:pt>
                <c:pt idx="608">
                  <c:v>277.675833333333</c:v>
                </c:pt>
                <c:pt idx="609">
                  <c:v>276.16708333333298</c:v>
                </c:pt>
                <c:pt idx="610">
                  <c:v>277.18095332829103</c:v>
                </c:pt>
                <c:pt idx="611">
                  <c:v>278.451516782125</c:v>
                </c:pt>
                <c:pt idx="612">
                  <c:v>277.06541666666601</c:v>
                </c:pt>
                <c:pt idx="613">
                  <c:v>278.10708333333298</c:v>
                </c:pt>
                <c:pt idx="614">
                  <c:v>276.06666666666598</c:v>
                </c:pt>
                <c:pt idx="615">
                  <c:v>274.35833333333301</c:v>
                </c:pt>
                <c:pt idx="616">
                  <c:v>273.338029397208</c:v>
                </c:pt>
                <c:pt idx="617">
                  <c:v>273.49783770024999</c:v>
                </c:pt>
                <c:pt idx="618">
                  <c:v>276.02315635966602</c:v>
                </c:pt>
                <c:pt idx="619">
                  <c:v>275.51852477899899</c:v>
                </c:pt>
                <c:pt idx="620">
                  <c:v>274.61137757583299</c:v>
                </c:pt>
                <c:pt idx="621">
                  <c:v>275.120369718208</c:v>
                </c:pt>
                <c:pt idx="622">
                  <c:v>273.42319663816602</c:v>
                </c:pt>
                <c:pt idx="623">
                  <c:v>275.067677192416</c:v>
                </c:pt>
                <c:pt idx="624">
                  <c:v>274.545493049833</c:v>
                </c:pt>
                <c:pt idx="625">
                  <c:v>272.52961929370798</c:v>
                </c:pt>
                <c:pt idx="626">
                  <c:v>273.43536451466599</c:v>
                </c:pt>
                <c:pt idx="627">
                  <c:v>275.58396783829102</c:v>
                </c:pt>
                <c:pt idx="628">
                  <c:v>277.022404557708</c:v>
                </c:pt>
                <c:pt idx="629">
                  <c:v>276.48735171616602</c:v>
                </c:pt>
                <c:pt idx="630">
                  <c:v>275.71308755329102</c:v>
                </c:pt>
                <c:pt idx="631">
                  <c:v>276.78326956304102</c:v>
                </c:pt>
                <c:pt idx="632">
                  <c:v>275.89818143399901</c:v>
                </c:pt>
                <c:pt idx="633">
                  <c:v>276.650880356291</c:v>
                </c:pt>
                <c:pt idx="634">
                  <c:v>276.987790651583</c:v>
                </c:pt>
                <c:pt idx="635">
                  <c:v>276.09816903195798</c:v>
                </c:pt>
                <c:pt idx="636">
                  <c:v>277.22475757383302</c:v>
                </c:pt>
                <c:pt idx="637">
                  <c:v>277.76186405462403</c:v>
                </c:pt>
                <c:pt idx="638">
                  <c:v>276.50084706212499</c:v>
                </c:pt>
                <c:pt idx="639">
                  <c:v>274.77986809012498</c:v>
                </c:pt>
                <c:pt idx="640">
                  <c:v>274.43539360979099</c:v>
                </c:pt>
                <c:pt idx="641">
                  <c:v>272.64295544645802</c:v>
                </c:pt>
                <c:pt idx="642">
                  <c:v>275.57003173666601</c:v>
                </c:pt>
                <c:pt idx="643">
                  <c:v>274.79124999999902</c:v>
                </c:pt>
                <c:pt idx="644">
                  <c:v>275.80791666666602</c:v>
                </c:pt>
                <c:pt idx="645">
                  <c:v>278.06710250537498</c:v>
                </c:pt>
                <c:pt idx="646">
                  <c:v>274.54458333333298</c:v>
                </c:pt>
                <c:pt idx="647">
                  <c:v>275.839583333333</c:v>
                </c:pt>
                <c:pt idx="648">
                  <c:v>276.117817745666</c:v>
                </c:pt>
                <c:pt idx="649">
                  <c:v>274.67708333333297</c:v>
                </c:pt>
                <c:pt idx="650">
                  <c:v>276.48458333333298</c:v>
                </c:pt>
                <c:pt idx="651">
                  <c:v>274.63872148795798</c:v>
                </c:pt>
                <c:pt idx="652">
                  <c:v>272.10833333333301</c:v>
                </c:pt>
                <c:pt idx="653">
                  <c:v>273.80458333333303</c:v>
                </c:pt>
                <c:pt idx="654">
                  <c:v>272.91416666666601</c:v>
                </c:pt>
                <c:pt idx="655">
                  <c:v>275.84208333333299</c:v>
                </c:pt>
                <c:pt idx="656">
                  <c:v>278.12791666666601</c:v>
                </c:pt>
                <c:pt idx="657">
                  <c:v>277.93999999999897</c:v>
                </c:pt>
                <c:pt idx="658">
                  <c:v>278.55624999999998</c:v>
                </c:pt>
                <c:pt idx="659">
                  <c:v>279.93208333333303</c:v>
                </c:pt>
                <c:pt idx="660">
                  <c:v>276.51333333333298</c:v>
                </c:pt>
                <c:pt idx="661">
                  <c:v>275.77367950612501</c:v>
                </c:pt>
                <c:pt idx="662">
                  <c:v>278.821090361291</c:v>
                </c:pt>
                <c:pt idx="663">
                  <c:v>280.32333333333298</c:v>
                </c:pt>
                <c:pt idx="664">
                  <c:v>279.46603787999999</c:v>
                </c:pt>
                <c:pt idx="665">
                  <c:v>274.41090053912399</c:v>
                </c:pt>
                <c:pt idx="666">
                  <c:v>273.82608333333297</c:v>
                </c:pt>
                <c:pt idx="667">
                  <c:v>273.019686072041</c:v>
                </c:pt>
                <c:pt idx="668">
                  <c:v>274.131830266625</c:v>
                </c:pt>
                <c:pt idx="669">
                  <c:v>271.65859602258303</c:v>
                </c:pt>
                <c:pt idx="670">
                  <c:v>270.000175103</c:v>
                </c:pt>
                <c:pt idx="671">
                  <c:v>270.892001508291</c:v>
                </c:pt>
                <c:pt idx="672">
                  <c:v>273.442321208583</c:v>
                </c:pt>
                <c:pt idx="673">
                  <c:v>272.11624999999901</c:v>
                </c:pt>
                <c:pt idx="674">
                  <c:v>274.92208333333298</c:v>
                </c:pt>
                <c:pt idx="675">
                  <c:v>273.88124828033301</c:v>
                </c:pt>
                <c:pt idx="676">
                  <c:v>269.56968364158303</c:v>
                </c:pt>
                <c:pt idx="677">
                  <c:v>272.51981249999898</c:v>
                </c:pt>
                <c:pt idx="678">
                  <c:v>272.16141666666601</c:v>
                </c:pt>
                <c:pt idx="679">
                  <c:v>273.037375</c:v>
                </c:pt>
                <c:pt idx="680">
                  <c:v>272.54389583333301</c:v>
                </c:pt>
                <c:pt idx="681">
                  <c:v>274.05706249999997</c:v>
                </c:pt>
                <c:pt idx="682">
                  <c:v>273.69474999999898</c:v>
                </c:pt>
                <c:pt idx="683">
                  <c:v>273.89589583333299</c:v>
                </c:pt>
                <c:pt idx="684">
                  <c:v>273.85162499999899</c:v>
                </c:pt>
                <c:pt idx="685">
                  <c:v>272.45452083333299</c:v>
                </c:pt>
                <c:pt idx="686">
                  <c:v>274.24895833333301</c:v>
                </c:pt>
                <c:pt idx="687">
                  <c:v>273.80291666666602</c:v>
                </c:pt>
                <c:pt idx="688">
                  <c:v>273.954624999999</c:v>
                </c:pt>
                <c:pt idx="689">
                  <c:v>273.45939583333302</c:v>
                </c:pt>
                <c:pt idx="690">
                  <c:v>272.2480625</c:v>
                </c:pt>
                <c:pt idx="691">
                  <c:v>269.622312499999</c:v>
                </c:pt>
                <c:pt idx="692">
                  <c:v>271.46914583333302</c:v>
                </c:pt>
                <c:pt idx="693">
                  <c:v>271.783854166666</c:v>
                </c:pt>
                <c:pt idx="694">
                  <c:v>273.06441666666598</c:v>
                </c:pt>
                <c:pt idx="695">
                  <c:v>269.17512499999901</c:v>
                </c:pt>
                <c:pt idx="696">
                  <c:v>269.33135416666602</c:v>
                </c:pt>
                <c:pt idx="697">
                  <c:v>270.74556250000001</c:v>
                </c:pt>
                <c:pt idx="698">
                  <c:v>271.348833333333</c:v>
                </c:pt>
                <c:pt idx="699">
                  <c:v>274.39049999999997</c:v>
                </c:pt>
                <c:pt idx="700">
                  <c:v>274.03993749999898</c:v>
                </c:pt>
                <c:pt idx="701">
                  <c:v>273.59510416666598</c:v>
                </c:pt>
                <c:pt idx="702">
                  <c:v>272.98491666666598</c:v>
                </c:pt>
                <c:pt idx="703">
                  <c:v>275.26860416666602</c:v>
                </c:pt>
                <c:pt idx="704">
                  <c:v>269.65510416666598</c:v>
                </c:pt>
                <c:pt idx="705">
                  <c:v>269.30399999999997</c:v>
                </c:pt>
                <c:pt idx="706">
                  <c:v>269.30656249999998</c:v>
                </c:pt>
                <c:pt idx="707">
                  <c:v>271.70495833333302</c:v>
                </c:pt>
                <c:pt idx="708">
                  <c:v>270.50393749999898</c:v>
                </c:pt>
                <c:pt idx="709">
                  <c:v>271.38687499999997</c:v>
                </c:pt>
                <c:pt idx="710">
                  <c:v>269.5533125</c:v>
                </c:pt>
                <c:pt idx="711">
                  <c:v>269.39850000000001</c:v>
                </c:pt>
                <c:pt idx="712">
                  <c:v>266.14560416666598</c:v>
                </c:pt>
                <c:pt idx="713">
                  <c:v>269.09510416666598</c:v>
                </c:pt>
                <c:pt idx="714">
                  <c:v>269.614708333333</c:v>
                </c:pt>
                <c:pt idx="715">
                  <c:v>269.640395833333</c:v>
                </c:pt>
                <c:pt idx="716">
                  <c:v>269.257270833333</c:v>
                </c:pt>
                <c:pt idx="717">
                  <c:v>268.773229166666</c:v>
                </c:pt>
                <c:pt idx="718">
                  <c:v>268.36608333333299</c:v>
                </c:pt>
                <c:pt idx="719">
                  <c:v>270.29537499999998</c:v>
                </c:pt>
                <c:pt idx="720">
                  <c:v>269.707875</c:v>
                </c:pt>
                <c:pt idx="721">
                  <c:v>268.61649999999997</c:v>
                </c:pt>
                <c:pt idx="722">
                  <c:v>269.20216666666602</c:v>
                </c:pt>
                <c:pt idx="723">
                  <c:v>267.85668750000002</c:v>
                </c:pt>
                <c:pt idx="724">
                  <c:v>269.20881250000002</c:v>
                </c:pt>
                <c:pt idx="725">
                  <c:v>269.93339583333301</c:v>
                </c:pt>
                <c:pt idx="726">
                  <c:v>269.88187499999998</c:v>
                </c:pt>
                <c:pt idx="727">
                  <c:v>269.771874999999</c:v>
                </c:pt>
                <c:pt idx="728">
                  <c:v>265.87689583333298</c:v>
                </c:pt>
                <c:pt idx="729">
                  <c:v>264.32627083333301</c:v>
                </c:pt>
                <c:pt idx="730">
                  <c:v>264.24799999999999</c:v>
                </c:pt>
                <c:pt idx="731">
                  <c:v>264.34302083333301</c:v>
                </c:pt>
                <c:pt idx="732">
                  <c:v>261.72268749999898</c:v>
                </c:pt>
                <c:pt idx="733">
                  <c:v>263.06814583333301</c:v>
                </c:pt>
                <c:pt idx="734">
                  <c:v>263.45585416666597</c:v>
                </c:pt>
                <c:pt idx="735">
                  <c:v>264.406270833333</c:v>
                </c:pt>
                <c:pt idx="736">
                  <c:v>264.24620833333302</c:v>
                </c:pt>
                <c:pt idx="737">
                  <c:v>266.16262499999999</c:v>
                </c:pt>
                <c:pt idx="738">
                  <c:v>265.93177083333302</c:v>
                </c:pt>
                <c:pt idx="739">
                  <c:v>263.50129166666602</c:v>
                </c:pt>
                <c:pt idx="740">
                  <c:v>261.95781249999902</c:v>
                </c:pt>
                <c:pt idx="741">
                  <c:v>262.05549999999999</c:v>
                </c:pt>
                <c:pt idx="742">
                  <c:v>261.228291666666</c:v>
                </c:pt>
                <c:pt idx="743">
                  <c:v>258.92758333333302</c:v>
                </c:pt>
                <c:pt idx="744">
                  <c:v>260.04108333333301</c:v>
                </c:pt>
                <c:pt idx="745">
                  <c:v>262.66208333333299</c:v>
                </c:pt>
                <c:pt idx="746">
                  <c:v>263.92072916666598</c:v>
                </c:pt>
                <c:pt idx="747">
                  <c:v>263.707687499999</c:v>
                </c:pt>
                <c:pt idx="748">
                  <c:v>263.63141666666598</c:v>
                </c:pt>
                <c:pt idx="749">
                  <c:v>263.00291666666601</c:v>
                </c:pt>
                <c:pt idx="750">
                  <c:v>264.15058333333297</c:v>
                </c:pt>
                <c:pt idx="751">
                  <c:v>263.020145833333</c:v>
                </c:pt>
                <c:pt idx="752">
                  <c:v>263.010645833333</c:v>
                </c:pt>
                <c:pt idx="753">
                  <c:v>262.72491666666599</c:v>
                </c:pt>
                <c:pt idx="754">
                  <c:v>263.577583333333</c:v>
                </c:pt>
                <c:pt idx="755">
                  <c:v>264.63083333333299</c:v>
                </c:pt>
                <c:pt idx="756">
                  <c:v>265.59895833333297</c:v>
                </c:pt>
                <c:pt idx="757">
                  <c:v>260.93599999999998</c:v>
                </c:pt>
                <c:pt idx="758">
                  <c:v>260.60162499999899</c:v>
                </c:pt>
                <c:pt idx="759">
                  <c:v>259.57085416666598</c:v>
                </c:pt>
                <c:pt idx="760">
                  <c:v>258.643708333333</c:v>
                </c:pt>
                <c:pt idx="761">
                  <c:v>261.43972916666598</c:v>
                </c:pt>
                <c:pt idx="762">
                  <c:v>263.00908333333302</c:v>
                </c:pt>
                <c:pt idx="763">
                  <c:v>259.79883333333299</c:v>
                </c:pt>
                <c:pt idx="764">
                  <c:v>254.74370833333299</c:v>
                </c:pt>
                <c:pt idx="765">
                  <c:v>253.744125</c:v>
                </c:pt>
                <c:pt idx="766">
                  <c:v>255.11939583333299</c:v>
                </c:pt>
                <c:pt idx="767">
                  <c:v>255.60829166666599</c:v>
                </c:pt>
                <c:pt idx="768">
                  <c:v>256.72708333333298</c:v>
                </c:pt>
                <c:pt idx="769">
                  <c:v>256.11124999999998</c:v>
                </c:pt>
                <c:pt idx="770">
                  <c:v>258.56258333333301</c:v>
                </c:pt>
                <c:pt idx="771">
                  <c:v>261.36577083333299</c:v>
                </c:pt>
                <c:pt idx="772">
                  <c:v>254.71352083333301</c:v>
                </c:pt>
                <c:pt idx="773">
                  <c:v>251.11691666666599</c:v>
                </c:pt>
                <c:pt idx="774">
                  <c:v>252.20531249999999</c:v>
                </c:pt>
                <c:pt idx="775">
                  <c:v>257.73385416666599</c:v>
                </c:pt>
                <c:pt idx="776">
                  <c:v>255.59389583333299</c:v>
                </c:pt>
                <c:pt idx="777">
                  <c:v>247.24499999999901</c:v>
                </c:pt>
                <c:pt idx="778">
                  <c:v>246.68816666666601</c:v>
                </c:pt>
                <c:pt idx="779">
                  <c:v>247.87914583333301</c:v>
                </c:pt>
                <c:pt idx="780">
                  <c:v>249.51931249999899</c:v>
                </c:pt>
                <c:pt idx="781">
                  <c:v>250.19233333333301</c:v>
                </c:pt>
                <c:pt idx="782">
                  <c:v>250.93006249999999</c:v>
                </c:pt>
                <c:pt idx="783">
                  <c:v>254.053458333333</c:v>
                </c:pt>
                <c:pt idx="784">
                  <c:v>250.14158333333299</c:v>
                </c:pt>
                <c:pt idx="785">
                  <c:v>249.180833333333</c:v>
                </c:pt>
                <c:pt idx="786">
                  <c:v>253.75672916666599</c:v>
                </c:pt>
                <c:pt idx="787">
                  <c:v>253.21827083333301</c:v>
                </c:pt>
                <c:pt idx="788">
                  <c:v>253.32585416666601</c:v>
                </c:pt>
                <c:pt idx="789">
                  <c:v>253.274020833333</c:v>
                </c:pt>
                <c:pt idx="790">
                  <c:v>255.257833333333</c:v>
                </c:pt>
                <c:pt idx="791">
                  <c:v>253.22856249999899</c:v>
                </c:pt>
                <c:pt idx="792">
                  <c:v>252.50593749999899</c:v>
                </c:pt>
                <c:pt idx="793">
                  <c:v>253.84652083333299</c:v>
                </c:pt>
                <c:pt idx="794">
                  <c:v>255.571666666666</c:v>
                </c:pt>
                <c:pt idx="795">
                  <c:v>254.490854166666</c:v>
                </c:pt>
                <c:pt idx="796">
                  <c:v>255.11566666666599</c:v>
                </c:pt>
                <c:pt idx="797">
                  <c:v>256.80154166666603</c:v>
                </c:pt>
                <c:pt idx="798">
                  <c:v>253.47808333333299</c:v>
                </c:pt>
                <c:pt idx="799">
                  <c:v>254.45206250000001</c:v>
                </c:pt>
                <c:pt idx="800">
                  <c:v>254.12733333333301</c:v>
                </c:pt>
                <c:pt idx="801">
                  <c:v>254.08302083333299</c:v>
                </c:pt>
                <c:pt idx="802">
                  <c:v>254.17058333333301</c:v>
                </c:pt>
                <c:pt idx="803">
                  <c:v>254.98175000000001</c:v>
                </c:pt>
                <c:pt idx="804">
                  <c:v>254.02306250000001</c:v>
                </c:pt>
                <c:pt idx="805">
                  <c:v>249.98481249999901</c:v>
                </c:pt>
                <c:pt idx="806">
                  <c:v>250.60289583333301</c:v>
                </c:pt>
                <c:pt idx="807">
                  <c:v>250.84643749999901</c:v>
                </c:pt>
                <c:pt idx="808">
                  <c:v>250.07322916666601</c:v>
                </c:pt>
                <c:pt idx="809">
                  <c:v>249.248562499999</c:v>
                </c:pt>
                <c:pt idx="810">
                  <c:v>248.07160416666599</c:v>
                </c:pt>
                <c:pt idx="811">
                  <c:v>249.69820833333301</c:v>
                </c:pt>
                <c:pt idx="812">
                  <c:v>256.04289583333298</c:v>
                </c:pt>
                <c:pt idx="813">
                  <c:v>253.142104166666</c:v>
                </c:pt>
                <c:pt idx="814">
                  <c:v>247.504083333333</c:v>
                </c:pt>
                <c:pt idx="815">
                  <c:v>249.17599999999999</c:v>
                </c:pt>
                <c:pt idx="816">
                  <c:v>250.601229166666</c:v>
                </c:pt>
                <c:pt idx="817">
                  <c:v>244.94470833333301</c:v>
                </c:pt>
                <c:pt idx="818">
                  <c:v>243.973166666666</c:v>
                </c:pt>
                <c:pt idx="819">
                  <c:v>246.01437499999901</c:v>
                </c:pt>
                <c:pt idx="820">
                  <c:v>245.05427083333299</c:v>
                </c:pt>
                <c:pt idx="821">
                  <c:v>241.51929166666599</c:v>
                </c:pt>
                <c:pt idx="822">
                  <c:v>242.002395833333</c:v>
                </c:pt>
                <c:pt idx="823">
                  <c:v>243.384520833333</c:v>
                </c:pt>
                <c:pt idx="824">
                  <c:v>244.27102083333301</c:v>
                </c:pt>
                <c:pt idx="825">
                  <c:v>245.911374999999</c:v>
                </c:pt>
                <c:pt idx="826">
                  <c:v>245.48629166666601</c:v>
                </c:pt>
                <c:pt idx="827">
                  <c:v>248.36599999999899</c:v>
                </c:pt>
                <c:pt idx="828">
                  <c:v>249.53325000000001</c:v>
                </c:pt>
                <c:pt idx="829">
                  <c:v>246.21031249999999</c:v>
                </c:pt>
                <c:pt idx="830">
                  <c:v>247.713104166666</c:v>
                </c:pt>
                <c:pt idx="831">
                  <c:v>247.85764583333301</c:v>
                </c:pt>
                <c:pt idx="832">
                  <c:v>250.071333333333</c:v>
                </c:pt>
                <c:pt idx="833">
                  <c:v>251.040645833333</c:v>
                </c:pt>
                <c:pt idx="834">
                  <c:v>251.28</c:v>
                </c:pt>
                <c:pt idx="835">
                  <c:v>251.223187499999</c:v>
                </c:pt>
                <c:pt idx="836">
                  <c:v>248.50060416666599</c:v>
                </c:pt>
                <c:pt idx="837">
                  <c:v>247.13624999999999</c:v>
                </c:pt>
                <c:pt idx="838">
                  <c:v>248.80852083333301</c:v>
                </c:pt>
                <c:pt idx="839">
                  <c:v>248.42875000000001</c:v>
                </c:pt>
                <c:pt idx="840">
                  <c:v>250.178333333333</c:v>
                </c:pt>
                <c:pt idx="841">
                  <c:v>252.15525</c:v>
                </c:pt>
                <c:pt idx="842">
                  <c:v>251.86314583333299</c:v>
                </c:pt>
                <c:pt idx="843">
                  <c:v>249.353375</c:v>
                </c:pt>
                <c:pt idx="844">
                  <c:v>244.37656250000001</c:v>
                </c:pt>
                <c:pt idx="845">
                  <c:v>245.16212499999901</c:v>
                </c:pt>
                <c:pt idx="846">
                  <c:v>246.801395833333</c:v>
                </c:pt>
                <c:pt idx="847">
                  <c:v>248.69279166666601</c:v>
                </c:pt>
                <c:pt idx="848">
                  <c:v>250.711395833333</c:v>
                </c:pt>
                <c:pt idx="849">
                  <c:v>253.55466666666601</c:v>
                </c:pt>
                <c:pt idx="850">
                  <c:v>253.79254166666601</c:v>
                </c:pt>
                <c:pt idx="851">
                  <c:v>253.14924999999999</c:v>
                </c:pt>
                <c:pt idx="852">
                  <c:v>251.220791666666</c:v>
                </c:pt>
                <c:pt idx="853">
                  <c:v>247.067604166666</c:v>
                </c:pt>
                <c:pt idx="854">
                  <c:v>247.44912500000001</c:v>
                </c:pt>
                <c:pt idx="855">
                  <c:v>249.820083333333</c:v>
                </c:pt>
                <c:pt idx="856">
                  <c:v>253.00752083333299</c:v>
                </c:pt>
                <c:pt idx="857">
                  <c:v>254.209125</c:v>
                </c:pt>
                <c:pt idx="858">
                  <c:v>253.73806249999899</c:v>
                </c:pt>
                <c:pt idx="859">
                  <c:v>255.629416666666</c:v>
                </c:pt>
                <c:pt idx="860">
                  <c:v>257.94904166666601</c:v>
                </c:pt>
                <c:pt idx="861">
                  <c:v>257.64637499999998</c:v>
                </c:pt>
                <c:pt idx="862">
                  <c:v>258.35502083333301</c:v>
                </c:pt>
                <c:pt idx="863">
                  <c:v>255.79047916666599</c:v>
                </c:pt>
                <c:pt idx="864">
                  <c:v>252.42045833333299</c:v>
                </c:pt>
                <c:pt idx="865">
                  <c:v>253.67325</c:v>
                </c:pt>
                <c:pt idx="866">
                  <c:v>255.63029166666601</c:v>
                </c:pt>
                <c:pt idx="867">
                  <c:v>256.86399999999998</c:v>
                </c:pt>
                <c:pt idx="868">
                  <c:v>257.55997916666598</c:v>
                </c:pt>
                <c:pt idx="869">
                  <c:v>252.67474999999999</c:v>
                </c:pt>
                <c:pt idx="870">
                  <c:v>252.85912500000001</c:v>
                </c:pt>
                <c:pt idx="871">
                  <c:v>255.673458333333</c:v>
                </c:pt>
                <c:pt idx="872">
                  <c:v>257.9511875</c:v>
                </c:pt>
                <c:pt idx="873">
                  <c:v>260.30783333333301</c:v>
                </c:pt>
                <c:pt idx="874">
                  <c:v>257.89762499999898</c:v>
                </c:pt>
                <c:pt idx="875">
                  <c:v>248.358125</c:v>
                </c:pt>
                <c:pt idx="876">
                  <c:v>247.72977083333299</c:v>
                </c:pt>
                <c:pt idx="877">
                  <c:v>246.71043750000001</c:v>
                </c:pt>
                <c:pt idx="878">
                  <c:v>249.5570625</c:v>
                </c:pt>
                <c:pt idx="879">
                  <c:v>248.75781249999901</c:v>
                </c:pt>
                <c:pt idx="880">
                  <c:v>249.57041666666601</c:v>
                </c:pt>
                <c:pt idx="881">
                  <c:v>249.543125</c:v>
                </c:pt>
                <c:pt idx="882">
                  <c:v>251.26604166666601</c:v>
                </c:pt>
                <c:pt idx="883">
                  <c:v>255.375916666666</c:v>
                </c:pt>
                <c:pt idx="884">
                  <c:v>252.091166666666</c:v>
                </c:pt>
                <c:pt idx="885">
                  <c:v>249.39631249999999</c:v>
                </c:pt>
                <c:pt idx="886">
                  <c:v>251.226</c:v>
                </c:pt>
                <c:pt idx="887">
                  <c:v>253.23206249999899</c:v>
                </c:pt>
                <c:pt idx="888">
                  <c:v>256.24160416666598</c:v>
                </c:pt>
                <c:pt idx="889">
                  <c:v>256.738020833333</c:v>
                </c:pt>
                <c:pt idx="890">
                  <c:v>257.88943749999999</c:v>
                </c:pt>
                <c:pt idx="891">
                  <c:v>258.02541666666599</c:v>
                </c:pt>
                <c:pt idx="892">
                  <c:v>259.40572916666599</c:v>
                </c:pt>
                <c:pt idx="893">
                  <c:v>261.17239583333298</c:v>
                </c:pt>
                <c:pt idx="894">
                  <c:v>261.15193749999997</c:v>
                </c:pt>
                <c:pt idx="895">
                  <c:v>258.99768749999998</c:v>
                </c:pt>
                <c:pt idx="896">
                  <c:v>259.38487500000002</c:v>
                </c:pt>
                <c:pt idx="897">
                  <c:v>261.41537499999998</c:v>
                </c:pt>
                <c:pt idx="898">
                  <c:v>261.21916666666601</c:v>
                </c:pt>
                <c:pt idx="899">
                  <c:v>260.777979166666</c:v>
                </c:pt>
                <c:pt idx="900">
                  <c:v>259.03539583333298</c:v>
                </c:pt>
                <c:pt idx="901">
                  <c:v>258.19827083333303</c:v>
                </c:pt>
                <c:pt idx="902">
                  <c:v>260.16114583333302</c:v>
                </c:pt>
                <c:pt idx="903">
                  <c:v>261.58995833333302</c:v>
                </c:pt>
                <c:pt idx="904">
                  <c:v>262.22649999999999</c:v>
                </c:pt>
                <c:pt idx="905">
                  <c:v>261.54066666666603</c:v>
                </c:pt>
                <c:pt idx="906">
                  <c:v>258.43133333333299</c:v>
                </c:pt>
                <c:pt idx="907">
                  <c:v>260.11206249999998</c:v>
                </c:pt>
                <c:pt idx="908">
                  <c:v>263.68516666666602</c:v>
                </c:pt>
                <c:pt idx="909">
                  <c:v>265.091374999999</c:v>
                </c:pt>
                <c:pt idx="910">
                  <c:v>267.65449999999902</c:v>
                </c:pt>
                <c:pt idx="911">
                  <c:v>265.90497916666601</c:v>
                </c:pt>
                <c:pt idx="912">
                  <c:v>265.40191666666601</c:v>
                </c:pt>
                <c:pt idx="913">
                  <c:v>265.17418750000002</c:v>
                </c:pt>
                <c:pt idx="914">
                  <c:v>262.75768749999997</c:v>
                </c:pt>
                <c:pt idx="915">
                  <c:v>260.07704166666599</c:v>
                </c:pt>
                <c:pt idx="916">
                  <c:v>265.89737499999899</c:v>
                </c:pt>
                <c:pt idx="917">
                  <c:v>263.89335416666597</c:v>
                </c:pt>
                <c:pt idx="918">
                  <c:v>263.25218749999999</c:v>
                </c:pt>
                <c:pt idx="919">
                  <c:v>263.64910416666601</c:v>
                </c:pt>
                <c:pt idx="920">
                  <c:v>262.07897916666599</c:v>
                </c:pt>
                <c:pt idx="921">
                  <c:v>261.25145833333301</c:v>
                </c:pt>
                <c:pt idx="922">
                  <c:v>263.34300000000002</c:v>
                </c:pt>
                <c:pt idx="923">
                  <c:v>265.51785416666598</c:v>
                </c:pt>
                <c:pt idx="924">
                  <c:v>266.0653125</c:v>
                </c:pt>
                <c:pt idx="925">
                  <c:v>261.148791666666</c:v>
                </c:pt>
                <c:pt idx="926">
                  <c:v>266.48691666666599</c:v>
                </c:pt>
                <c:pt idx="927">
                  <c:v>261.899916666666</c:v>
                </c:pt>
                <c:pt idx="928">
                  <c:v>255.673604166666</c:v>
                </c:pt>
                <c:pt idx="929">
                  <c:v>258.88650000000001</c:v>
                </c:pt>
                <c:pt idx="930">
                  <c:v>262.479749999999</c:v>
                </c:pt>
                <c:pt idx="931">
                  <c:v>261.63345833333301</c:v>
                </c:pt>
                <c:pt idx="932">
                  <c:v>264.47570833333299</c:v>
                </c:pt>
                <c:pt idx="933">
                  <c:v>266.64112499999999</c:v>
                </c:pt>
                <c:pt idx="934">
                  <c:v>265.278541666666</c:v>
                </c:pt>
                <c:pt idx="935">
                  <c:v>263.92237499999999</c:v>
                </c:pt>
                <c:pt idx="936">
                  <c:v>261.6135625</c:v>
                </c:pt>
                <c:pt idx="937">
                  <c:v>261.38900000000001</c:v>
                </c:pt>
                <c:pt idx="938">
                  <c:v>258.46166666666602</c:v>
                </c:pt>
                <c:pt idx="939">
                  <c:v>257.833180555583</c:v>
                </c:pt>
                <c:pt idx="940">
                  <c:v>260.75405902774997</c:v>
                </c:pt>
                <c:pt idx="941">
                  <c:v>264.79814583333302</c:v>
                </c:pt>
                <c:pt idx="942">
                  <c:v>266.99633333333298</c:v>
                </c:pt>
                <c:pt idx="943">
                  <c:v>270.95631250000002</c:v>
                </c:pt>
                <c:pt idx="944">
                  <c:v>267.684770833333</c:v>
                </c:pt>
                <c:pt idx="945">
                  <c:v>269.039979166666</c:v>
                </c:pt>
                <c:pt idx="946">
                  <c:v>263.793062499999</c:v>
                </c:pt>
                <c:pt idx="947">
                  <c:v>263.67760416666601</c:v>
                </c:pt>
                <c:pt idx="948">
                  <c:v>264.68893750000001</c:v>
                </c:pt>
                <c:pt idx="949">
                  <c:v>265.63785416666599</c:v>
                </c:pt>
                <c:pt idx="950">
                  <c:v>263.26264583333301</c:v>
                </c:pt>
                <c:pt idx="951">
                  <c:v>260.83449999999999</c:v>
                </c:pt>
                <c:pt idx="952">
                  <c:v>263.62560416666599</c:v>
                </c:pt>
                <c:pt idx="953">
                  <c:v>264.650145833333</c:v>
                </c:pt>
                <c:pt idx="954">
                  <c:v>264.09360416666601</c:v>
                </c:pt>
                <c:pt idx="955">
                  <c:v>267.4056875</c:v>
                </c:pt>
                <c:pt idx="956">
                  <c:v>266.64222916666603</c:v>
                </c:pt>
                <c:pt idx="957">
                  <c:v>263.10652083333298</c:v>
                </c:pt>
                <c:pt idx="958">
                  <c:v>262.32414583333298</c:v>
                </c:pt>
                <c:pt idx="959">
                  <c:v>265.56866666666599</c:v>
                </c:pt>
                <c:pt idx="960">
                  <c:v>267.14585416666603</c:v>
                </c:pt>
                <c:pt idx="961">
                  <c:v>265.19104166666602</c:v>
                </c:pt>
                <c:pt idx="962">
                  <c:v>265.94779166666598</c:v>
                </c:pt>
                <c:pt idx="963">
                  <c:v>263.89472916666602</c:v>
                </c:pt>
                <c:pt idx="964">
                  <c:v>264.60399999999998</c:v>
                </c:pt>
                <c:pt idx="965">
                  <c:v>264.42314583333302</c:v>
                </c:pt>
                <c:pt idx="966">
                  <c:v>264.69070833333302</c:v>
                </c:pt>
                <c:pt idx="967">
                  <c:v>265.64333333333298</c:v>
                </c:pt>
                <c:pt idx="968">
                  <c:v>269.18166666666599</c:v>
                </c:pt>
                <c:pt idx="969">
                  <c:v>270.25889583333299</c:v>
                </c:pt>
                <c:pt idx="970">
                  <c:v>269.71214583333301</c:v>
                </c:pt>
                <c:pt idx="971">
                  <c:v>269.73943749999899</c:v>
                </c:pt>
                <c:pt idx="972">
                  <c:v>269.877062499999</c:v>
                </c:pt>
                <c:pt idx="973">
                  <c:v>272.84935416666599</c:v>
                </c:pt>
                <c:pt idx="974">
                  <c:v>272.31943749999999</c:v>
                </c:pt>
                <c:pt idx="975">
                  <c:v>271.75470833333299</c:v>
                </c:pt>
                <c:pt idx="976">
                  <c:v>273.356645833333</c:v>
                </c:pt>
                <c:pt idx="977">
                  <c:v>274.02779166666602</c:v>
                </c:pt>
                <c:pt idx="978">
                  <c:v>275.38</c:v>
                </c:pt>
                <c:pt idx="979">
                  <c:v>274.92962499999999</c:v>
                </c:pt>
                <c:pt idx="980">
                  <c:v>274.31025</c:v>
                </c:pt>
                <c:pt idx="981">
                  <c:v>275.34745833333301</c:v>
                </c:pt>
                <c:pt idx="982">
                  <c:v>274.06237499999997</c:v>
                </c:pt>
                <c:pt idx="983">
                  <c:v>272.07264583333301</c:v>
                </c:pt>
                <c:pt idx="984">
                  <c:v>272.01637085120802</c:v>
                </c:pt>
                <c:pt idx="985">
                  <c:v>271.40243401095802</c:v>
                </c:pt>
                <c:pt idx="986">
                  <c:v>271.54577883125</c:v>
                </c:pt>
                <c:pt idx="987">
                  <c:v>272.007874296041</c:v>
                </c:pt>
                <c:pt idx="988">
                  <c:v>273.08197916666597</c:v>
                </c:pt>
                <c:pt idx="989">
                  <c:v>273.69535416666599</c:v>
                </c:pt>
                <c:pt idx="990">
                  <c:v>274.95952083333299</c:v>
                </c:pt>
                <c:pt idx="991">
                  <c:v>275.19841281200002</c:v>
                </c:pt>
                <c:pt idx="992">
                  <c:v>276.31644665674997</c:v>
                </c:pt>
                <c:pt idx="993">
                  <c:v>275.92471439595801</c:v>
                </c:pt>
                <c:pt idx="994">
                  <c:v>275.85142926683301</c:v>
                </c:pt>
                <c:pt idx="995">
                  <c:v>275.967950744208</c:v>
                </c:pt>
                <c:pt idx="996">
                  <c:v>275.06917731483298</c:v>
                </c:pt>
                <c:pt idx="997">
                  <c:v>275.38597106033302</c:v>
                </c:pt>
                <c:pt idx="998">
                  <c:v>273.60982230116599</c:v>
                </c:pt>
                <c:pt idx="999">
                  <c:v>272.92541666666602</c:v>
                </c:pt>
              </c:numCache>
            </c:numRef>
          </c:xVal>
          <c:yVal>
            <c:numRef>
              <c:f>'Ouestion-12'!$F$7:$F$1006</c:f>
              <c:numCache>
                <c:formatCode>General</c:formatCode>
                <c:ptCount val="1000"/>
                <c:pt idx="0">
                  <c:v>285.47620775145401</c:v>
                </c:pt>
                <c:pt idx="1">
                  <c:v>289.77182050275002</c:v>
                </c:pt>
                <c:pt idx="2">
                  <c:v>291.205416666666</c:v>
                </c:pt>
                <c:pt idx="3">
                  <c:v>293.09625</c:v>
                </c:pt>
                <c:pt idx="4">
                  <c:v>292.82916666666603</c:v>
                </c:pt>
                <c:pt idx="5">
                  <c:v>292.885416666666</c:v>
                </c:pt>
                <c:pt idx="6">
                  <c:v>288.76479166666599</c:v>
                </c:pt>
                <c:pt idx="7">
                  <c:v>281.98749999999899</c:v>
                </c:pt>
                <c:pt idx="8">
                  <c:v>284.58166666666602</c:v>
                </c:pt>
                <c:pt idx="9">
                  <c:v>288.39666666666602</c:v>
                </c:pt>
                <c:pt idx="10">
                  <c:v>287.14583333333297</c:v>
                </c:pt>
                <c:pt idx="11">
                  <c:v>288.05791666666602</c:v>
                </c:pt>
                <c:pt idx="12">
                  <c:v>290.34791666666598</c:v>
                </c:pt>
                <c:pt idx="13">
                  <c:v>283.78166666666601</c:v>
                </c:pt>
                <c:pt idx="14">
                  <c:v>284.55041666666602</c:v>
                </c:pt>
                <c:pt idx="15">
                  <c:v>286.44666666666598</c:v>
                </c:pt>
                <c:pt idx="16">
                  <c:v>288.27916666666601</c:v>
                </c:pt>
                <c:pt idx="17">
                  <c:v>289.89208333333301</c:v>
                </c:pt>
                <c:pt idx="18">
                  <c:v>287.75208333333302</c:v>
                </c:pt>
                <c:pt idx="19">
                  <c:v>287.959583333333</c:v>
                </c:pt>
                <c:pt idx="20">
                  <c:v>288.102708333333</c:v>
                </c:pt>
                <c:pt idx="21">
                  <c:v>289.143125</c:v>
                </c:pt>
                <c:pt idx="22">
                  <c:v>288.03500000000003</c:v>
                </c:pt>
                <c:pt idx="23">
                  <c:v>288.46708333333299</c:v>
                </c:pt>
                <c:pt idx="24">
                  <c:v>289.64895833333298</c:v>
                </c:pt>
                <c:pt idx="25">
                  <c:v>284.10874999999902</c:v>
                </c:pt>
                <c:pt idx="26">
                  <c:v>278.29208333333298</c:v>
                </c:pt>
                <c:pt idx="27">
                  <c:v>277.50083333333299</c:v>
                </c:pt>
                <c:pt idx="28">
                  <c:v>282.15291666666599</c:v>
                </c:pt>
                <c:pt idx="29">
                  <c:v>284.96333333333303</c:v>
                </c:pt>
                <c:pt idx="30">
                  <c:v>286.19958333333301</c:v>
                </c:pt>
                <c:pt idx="31">
                  <c:v>285.769583333333</c:v>
                </c:pt>
                <c:pt idx="32">
                  <c:v>283.51375000000002</c:v>
                </c:pt>
                <c:pt idx="33">
                  <c:v>285.29458333333298</c:v>
                </c:pt>
                <c:pt idx="34">
                  <c:v>284.38854166666601</c:v>
                </c:pt>
                <c:pt idx="35">
                  <c:v>283.34541666666598</c:v>
                </c:pt>
                <c:pt idx="36">
                  <c:v>285.602708333333</c:v>
                </c:pt>
                <c:pt idx="37">
                  <c:v>285.45625000000001</c:v>
                </c:pt>
                <c:pt idx="38">
                  <c:v>284.40666666666601</c:v>
                </c:pt>
                <c:pt idx="39">
                  <c:v>284.37708333333302</c:v>
                </c:pt>
                <c:pt idx="40">
                  <c:v>283.44583333333298</c:v>
                </c:pt>
                <c:pt idx="41">
                  <c:v>280.71916666666601</c:v>
                </c:pt>
                <c:pt idx="42">
                  <c:v>273.74250000000001</c:v>
                </c:pt>
                <c:pt idx="43">
                  <c:v>271.56041666666601</c:v>
                </c:pt>
                <c:pt idx="44">
                  <c:v>274.31</c:v>
                </c:pt>
                <c:pt idx="45">
                  <c:v>277.27791666666599</c:v>
                </c:pt>
                <c:pt idx="46">
                  <c:v>278.34166666666601</c:v>
                </c:pt>
                <c:pt idx="47">
                  <c:v>281.72125</c:v>
                </c:pt>
                <c:pt idx="48">
                  <c:v>279.99854166666597</c:v>
                </c:pt>
                <c:pt idx="49">
                  <c:v>281.25458333333302</c:v>
                </c:pt>
                <c:pt idx="50">
                  <c:v>279.91333333333301</c:v>
                </c:pt>
                <c:pt idx="51">
                  <c:v>280.24874999999997</c:v>
                </c:pt>
                <c:pt idx="52">
                  <c:v>279.44416666666598</c:v>
                </c:pt>
                <c:pt idx="53">
                  <c:v>280.41583333333301</c:v>
                </c:pt>
                <c:pt idx="54">
                  <c:v>278.98083333333301</c:v>
                </c:pt>
                <c:pt idx="55">
                  <c:v>278.29291666666597</c:v>
                </c:pt>
                <c:pt idx="56">
                  <c:v>280.20395833333299</c:v>
                </c:pt>
                <c:pt idx="57">
                  <c:v>280.45874999999899</c:v>
                </c:pt>
                <c:pt idx="58">
                  <c:v>276.46041666666599</c:v>
                </c:pt>
                <c:pt idx="59">
                  <c:v>278.89999999999998</c:v>
                </c:pt>
                <c:pt idx="60">
                  <c:v>280.15583333333302</c:v>
                </c:pt>
                <c:pt idx="61">
                  <c:v>280.14</c:v>
                </c:pt>
                <c:pt idx="62">
                  <c:v>280.54687499999898</c:v>
                </c:pt>
                <c:pt idx="63">
                  <c:v>280.48541666666603</c:v>
                </c:pt>
                <c:pt idx="64">
                  <c:v>281.79437499999898</c:v>
                </c:pt>
                <c:pt idx="65">
                  <c:v>279.49020833333299</c:v>
                </c:pt>
                <c:pt idx="66">
                  <c:v>279.59583333333302</c:v>
                </c:pt>
                <c:pt idx="67">
                  <c:v>281.25083333333299</c:v>
                </c:pt>
                <c:pt idx="68">
                  <c:v>280.61458333333297</c:v>
                </c:pt>
                <c:pt idx="69">
                  <c:v>279.44187499999998</c:v>
                </c:pt>
                <c:pt idx="70">
                  <c:v>277.40583333333302</c:v>
                </c:pt>
                <c:pt idx="71">
                  <c:v>267.34708333333299</c:v>
                </c:pt>
                <c:pt idx="72">
                  <c:v>271.41333333333301</c:v>
                </c:pt>
                <c:pt idx="73">
                  <c:v>272.86958333333303</c:v>
                </c:pt>
                <c:pt idx="74">
                  <c:v>274.90541666666599</c:v>
                </c:pt>
                <c:pt idx="75">
                  <c:v>276.07208333333301</c:v>
                </c:pt>
                <c:pt idx="76">
                  <c:v>273.171666666666</c:v>
                </c:pt>
                <c:pt idx="77">
                  <c:v>272.85833333333301</c:v>
                </c:pt>
                <c:pt idx="78">
                  <c:v>271.10124999999999</c:v>
                </c:pt>
                <c:pt idx="79">
                  <c:v>273.75541666666601</c:v>
                </c:pt>
                <c:pt idx="80">
                  <c:v>274.71791666666599</c:v>
                </c:pt>
                <c:pt idx="81">
                  <c:v>267.113333333333</c:v>
                </c:pt>
                <c:pt idx="82">
                  <c:v>268.86500000000001</c:v>
                </c:pt>
                <c:pt idx="83">
                  <c:v>272.01187499999997</c:v>
                </c:pt>
                <c:pt idx="84">
                  <c:v>274.66874999999999</c:v>
                </c:pt>
                <c:pt idx="85">
                  <c:v>275.45666666666602</c:v>
                </c:pt>
                <c:pt idx="86">
                  <c:v>273.44583333333298</c:v>
                </c:pt>
                <c:pt idx="87">
                  <c:v>270.868333333333</c:v>
                </c:pt>
                <c:pt idx="88">
                  <c:v>272.02316666666599</c:v>
                </c:pt>
                <c:pt idx="89">
                  <c:v>269.25791666666601</c:v>
                </c:pt>
                <c:pt idx="90">
                  <c:v>267.425312499999</c:v>
                </c:pt>
                <c:pt idx="91">
                  <c:v>270.7475</c:v>
                </c:pt>
                <c:pt idx="92">
                  <c:v>272.974999999999</c:v>
                </c:pt>
                <c:pt idx="93">
                  <c:v>268.87791666666601</c:v>
                </c:pt>
                <c:pt idx="94">
                  <c:v>266.97541666666598</c:v>
                </c:pt>
                <c:pt idx="95">
                  <c:v>266.75291666666601</c:v>
                </c:pt>
                <c:pt idx="96">
                  <c:v>264.837135416666</c:v>
                </c:pt>
                <c:pt idx="97">
                  <c:v>268.70249999999902</c:v>
                </c:pt>
                <c:pt idx="98">
                  <c:v>269.68541666666601</c:v>
                </c:pt>
                <c:pt idx="99">
                  <c:v>273.29181249999903</c:v>
                </c:pt>
                <c:pt idx="100">
                  <c:v>273.40729166666603</c:v>
                </c:pt>
                <c:pt idx="101">
                  <c:v>271.45892083333302</c:v>
                </c:pt>
                <c:pt idx="102">
                  <c:v>273.44824999999997</c:v>
                </c:pt>
                <c:pt idx="103">
                  <c:v>274.46616666666603</c:v>
                </c:pt>
                <c:pt idx="104">
                  <c:v>266.87312500000002</c:v>
                </c:pt>
                <c:pt idx="105">
                  <c:v>264.77329166666601</c:v>
                </c:pt>
                <c:pt idx="106">
                  <c:v>264.05479166666601</c:v>
                </c:pt>
                <c:pt idx="107">
                  <c:v>261.457083333333</c:v>
                </c:pt>
                <c:pt idx="108">
                  <c:v>265.331208333333</c:v>
                </c:pt>
                <c:pt idx="109">
                  <c:v>270.43458333333302</c:v>
                </c:pt>
                <c:pt idx="110">
                  <c:v>273.42083333333301</c:v>
                </c:pt>
                <c:pt idx="111">
                  <c:v>274.21562499999999</c:v>
                </c:pt>
                <c:pt idx="112">
                  <c:v>274.249791666666</c:v>
                </c:pt>
                <c:pt idx="113">
                  <c:v>273.948958333333</c:v>
                </c:pt>
                <c:pt idx="114">
                  <c:v>275.75604166666602</c:v>
                </c:pt>
                <c:pt idx="115">
                  <c:v>277.91145833333297</c:v>
                </c:pt>
                <c:pt idx="116">
                  <c:v>278.55770833333298</c:v>
                </c:pt>
                <c:pt idx="117">
                  <c:v>281.338770833333</c:v>
                </c:pt>
                <c:pt idx="118">
                  <c:v>280.91766319445799</c:v>
                </c:pt>
                <c:pt idx="119">
                  <c:v>280.93013888887498</c:v>
                </c:pt>
                <c:pt idx="120">
                  <c:v>274.28822222220799</c:v>
                </c:pt>
                <c:pt idx="121">
                  <c:v>271.38568750000002</c:v>
                </c:pt>
                <c:pt idx="122">
                  <c:v>271.40329166666601</c:v>
                </c:pt>
                <c:pt idx="123">
                  <c:v>274.147083333333</c:v>
                </c:pt>
                <c:pt idx="124">
                  <c:v>275.23275000000001</c:v>
                </c:pt>
                <c:pt idx="125">
                  <c:v>278.51687500000003</c:v>
                </c:pt>
                <c:pt idx="126">
                  <c:v>278.69583333333298</c:v>
                </c:pt>
                <c:pt idx="127">
                  <c:v>279.03604166666599</c:v>
                </c:pt>
                <c:pt idx="128">
                  <c:v>278.59989583333299</c:v>
                </c:pt>
                <c:pt idx="129">
                  <c:v>279.34831250000002</c:v>
                </c:pt>
                <c:pt idx="130">
                  <c:v>279.59562499999998</c:v>
                </c:pt>
                <c:pt idx="131">
                  <c:v>279.19583333333298</c:v>
                </c:pt>
                <c:pt idx="132">
                  <c:v>279.52666666666602</c:v>
                </c:pt>
                <c:pt idx="133">
                  <c:v>272.07520833333302</c:v>
                </c:pt>
                <c:pt idx="134">
                  <c:v>272.84360416666601</c:v>
                </c:pt>
                <c:pt idx="135">
                  <c:v>272.14691666666602</c:v>
                </c:pt>
                <c:pt idx="136">
                  <c:v>271.2050625</c:v>
                </c:pt>
                <c:pt idx="137">
                  <c:v>274.421666666666</c:v>
                </c:pt>
                <c:pt idx="138">
                  <c:v>274.330625</c:v>
                </c:pt>
                <c:pt idx="139">
                  <c:v>275.60333333333301</c:v>
                </c:pt>
                <c:pt idx="140">
                  <c:v>277.88916666666597</c:v>
                </c:pt>
                <c:pt idx="141">
                  <c:v>277.943958333333</c:v>
                </c:pt>
                <c:pt idx="142">
                  <c:v>275.51732638887501</c:v>
                </c:pt>
                <c:pt idx="143">
                  <c:v>278.277888888875</c:v>
                </c:pt>
                <c:pt idx="144">
                  <c:v>272.57833333333298</c:v>
                </c:pt>
                <c:pt idx="145">
                  <c:v>272.34916666666601</c:v>
                </c:pt>
                <c:pt idx="146">
                  <c:v>271.56291666666601</c:v>
                </c:pt>
                <c:pt idx="147">
                  <c:v>273.28647916666603</c:v>
                </c:pt>
                <c:pt idx="148">
                  <c:v>271.078125</c:v>
                </c:pt>
                <c:pt idx="149">
                  <c:v>273.31220833333299</c:v>
                </c:pt>
                <c:pt idx="150">
                  <c:v>270.277641666666</c:v>
                </c:pt>
                <c:pt idx="151">
                  <c:v>272.15458333333299</c:v>
                </c:pt>
                <c:pt idx="152">
                  <c:v>276.32770833333302</c:v>
                </c:pt>
                <c:pt idx="153">
                  <c:v>279.12812499999899</c:v>
                </c:pt>
                <c:pt idx="154">
                  <c:v>281.11458333333297</c:v>
                </c:pt>
                <c:pt idx="155">
                  <c:v>283.365833333333</c:v>
                </c:pt>
                <c:pt idx="156">
                  <c:v>280.1602125</c:v>
                </c:pt>
                <c:pt idx="157">
                  <c:v>283.63077083333297</c:v>
                </c:pt>
                <c:pt idx="158">
                  <c:v>284.452</c:v>
                </c:pt>
                <c:pt idx="159">
                  <c:v>283.71614583333297</c:v>
                </c:pt>
                <c:pt idx="160">
                  <c:v>276.84809027774998</c:v>
                </c:pt>
                <c:pt idx="161">
                  <c:v>275.05835416666599</c:v>
                </c:pt>
                <c:pt idx="162">
                  <c:v>278.46304861108302</c:v>
                </c:pt>
                <c:pt idx="163">
                  <c:v>281.53115972220797</c:v>
                </c:pt>
                <c:pt idx="164">
                  <c:v>283.085388888875</c:v>
                </c:pt>
                <c:pt idx="165">
                  <c:v>286.02421527779097</c:v>
                </c:pt>
                <c:pt idx="166">
                  <c:v>287.419958333333</c:v>
                </c:pt>
                <c:pt idx="167">
                  <c:v>287.99293749999998</c:v>
                </c:pt>
                <c:pt idx="168">
                  <c:v>284.71463888887399</c:v>
                </c:pt>
                <c:pt idx="169">
                  <c:v>284.02449999999999</c:v>
                </c:pt>
                <c:pt idx="170">
                  <c:v>282.688875</c:v>
                </c:pt>
                <c:pt idx="171">
                  <c:v>281.30041666666602</c:v>
                </c:pt>
                <c:pt idx="172">
                  <c:v>286.61083333333301</c:v>
                </c:pt>
                <c:pt idx="173">
                  <c:v>283.79124999999999</c:v>
                </c:pt>
                <c:pt idx="174">
                  <c:v>280.22874999999999</c:v>
                </c:pt>
                <c:pt idx="175">
                  <c:v>274.03166666666601</c:v>
                </c:pt>
                <c:pt idx="176">
                  <c:v>276.07499999999999</c:v>
                </c:pt>
                <c:pt idx="177">
                  <c:v>280.30666666666599</c:v>
                </c:pt>
                <c:pt idx="178">
                  <c:v>285.76625000000001</c:v>
                </c:pt>
                <c:pt idx="179">
                  <c:v>288.01833333333298</c:v>
                </c:pt>
                <c:pt idx="180">
                  <c:v>288.23624999999998</c:v>
                </c:pt>
                <c:pt idx="181">
                  <c:v>287.28625</c:v>
                </c:pt>
                <c:pt idx="182">
                  <c:v>288.63870138887398</c:v>
                </c:pt>
                <c:pt idx="183">
                  <c:v>287.61149999999998</c:v>
                </c:pt>
                <c:pt idx="184">
                  <c:v>287.135416666666</c:v>
                </c:pt>
                <c:pt idx="185">
                  <c:v>282.84541666666598</c:v>
                </c:pt>
                <c:pt idx="186">
                  <c:v>285.24499999999898</c:v>
                </c:pt>
                <c:pt idx="187">
                  <c:v>288.93241666666597</c:v>
                </c:pt>
                <c:pt idx="188">
                  <c:v>289.58625000000001</c:v>
                </c:pt>
                <c:pt idx="189">
                  <c:v>290.14333333333298</c:v>
                </c:pt>
                <c:pt idx="190">
                  <c:v>290.14875000000001</c:v>
                </c:pt>
                <c:pt idx="191">
                  <c:v>283.74708333333302</c:v>
                </c:pt>
                <c:pt idx="192">
                  <c:v>277.61958333333303</c:v>
                </c:pt>
                <c:pt idx="193">
                  <c:v>278.56708333333302</c:v>
                </c:pt>
                <c:pt idx="194">
                  <c:v>285.43249999999898</c:v>
                </c:pt>
                <c:pt idx="195">
                  <c:v>286.95833333333297</c:v>
                </c:pt>
                <c:pt idx="196">
                  <c:v>289.674166666666</c:v>
                </c:pt>
                <c:pt idx="197">
                  <c:v>289.71708333333299</c:v>
                </c:pt>
                <c:pt idx="198">
                  <c:v>289.6930625</c:v>
                </c:pt>
                <c:pt idx="199">
                  <c:v>286.83916666666602</c:v>
                </c:pt>
                <c:pt idx="200">
                  <c:v>276.72979166666602</c:v>
                </c:pt>
                <c:pt idx="201">
                  <c:v>278.027083333333</c:v>
                </c:pt>
                <c:pt idx="202">
                  <c:v>284.89339583333299</c:v>
                </c:pt>
                <c:pt idx="203">
                  <c:v>285.79624999999999</c:v>
                </c:pt>
                <c:pt idx="204">
                  <c:v>289.61374999999998</c:v>
                </c:pt>
                <c:pt idx="205">
                  <c:v>289.104166666666</c:v>
                </c:pt>
                <c:pt idx="206">
                  <c:v>281.04208333333298</c:v>
                </c:pt>
                <c:pt idx="207">
                  <c:v>287.510416666666</c:v>
                </c:pt>
                <c:pt idx="208">
                  <c:v>288.58791666666599</c:v>
                </c:pt>
                <c:pt idx="209">
                  <c:v>288.78041666666599</c:v>
                </c:pt>
                <c:pt idx="210">
                  <c:v>289.68041666666602</c:v>
                </c:pt>
                <c:pt idx="211">
                  <c:v>290.70083333333298</c:v>
                </c:pt>
                <c:pt idx="212">
                  <c:v>292.52687500000002</c:v>
                </c:pt>
                <c:pt idx="213">
                  <c:v>292.69416666666598</c:v>
                </c:pt>
                <c:pt idx="214">
                  <c:v>281.135416666666</c:v>
                </c:pt>
                <c:pt idx="215">
                  <c:v>278.69833333333298</c:v>
                </c:pt>
                <c:pt idx="216">
                  <c:v>284.618333333333</c:v>
                </c:pt>
                <c:pt idx="217">
                  <c:v>284.78500000000003</c:v>
                </c:pt>
                <c:pt idx="218">
                  <c:v>285.12041666666602</c:v>
                </c:pt>
                <c:pt idx="219">
                  <c:v>286.63875000000002</c:v>
                </c:pt>
                <c:pt idx="220">
                  <c:v>286.80208333333297</c:v>
                </c:pt>
                <c:pt idx="221">
                  <c:v>287.14666666666602</c:v>
                </c:pt>
                <c:pt idx="222">
                  <c:v>287.76916666666602</c:v>
                </c:pt>
                <c:pt idx="223">
                  <c:v>286.80041666666602</c:v>
                </c:pt>
                <c:pt idx="224">
                  <c:v>288.21249999999998</c:v>
                </c:pt>
                <c:pt idx="225">
                  <c:v>289.97333333333302</c:v>
                </c:pt>
                <c:pt idx="226">
                  <c:v>292.37708333333302</c:v>
                </c:pt>
                <c:pt idx="227">
                  <c:v>294.47708333333298</c:v>
                </c:pt>
                <c:pt idx="228">
                  <c:v>293.96222916666602</c:v>
                </c:pt>
                <c:pt idx="229">
                  <c:v>293.137916666666</c:v>
                </c:pt>
                <c:pt idx="230">
                  <c:v>292.9375</c:v>
                </c:pt>
                <c:pt idx="231">
                  <c:v>290.20666666666602</c:v>
                </c:pt>
                <c:pt idx="232">
                  <c:v>288.2</c:v>
                </c:pt>
                <c:pt idx="233">
                  <c:v>288.92250000000001</c:v>
                </c:pt>
                <c:pt idx="234">
                  <c:v>293.55291666666602</c:v>
                </c:pt>
                <c:pt idx="235">
                  <c:v>296.50333333333299</c:v>
                </c:pt>
                <c:pt idx="236">
                  <c:v>296.3</c:v>
                </c:pt>
                <c:pt idx="237">
                  <c:v>296.37916666666598</c:v>
                </c:pt>
                <c:pt idx="238">
                  <c:v>296.571249999999</c:v>
                </c:pt>
                <c:pt idx="239">
                  <c:v>294.45458333333301</c:v>
                </c:pt>
                <c:pt idx="240">
                  <c:v>294.36666666666599</c:v>
                </c:pt>
                <c:pt idx="241">
                  <c:v>293.74541666666602</c:v>
                </c:pt>
                <c:pt idx="242">
                  <c:v>294.02</c:v>
                </c:pt>
                <c:pt idx="243">
                  <c:v>296.84791666666598</c:v>
                </c:pt>
                <c:pt idx="244">
                  <c:v>294.40083333333303</c:v>
                </c:pt>
                <c:pt idx="245">
                  <c:v>296.15708333333299</c:v>
                </c:pt>
                <c:pt idx="246">
                  <c:v>296.26874999999899</c:v>
                </c:pt>
                <c:pt idx="247">
                  <c:v>298.39541666666599</c:v>
                </c:pt>
                <c:pt idx="248">
                  <c:v>298.66708333333298</c:v>
                </c:pt>
                <c:pt idx="249">
                  <c:v>294.55500000000001</c:v>
                </c:pt>
                <c:pt idx="250">
                  <c:v>296.20333333333298</c:v>
                </c:pt>
                <c:pt idx="251">
                  <c:v>297.193749999999</c:v>
                </c:pt>
                <c:pt idx="252">
                  <c:v>299.89666666666602</c:v>
                </c:pt>
                <c:pt idx="253">
                  <c:v>301.373104166666</c:v>
                </c:pt>
                <c:pt idx="254">
                  <c:v>302.50083333333299</c:v>
                </c:pt>
                <c:pt idx="255">
                  <c:v>300.85229166666602</c:v>
                </c:pt>
                <c:pt idx="256">
                  <c:v>299.85993749999898</c:v>
                </c:pt>
                <c:pt idx="257">
                  <c:v>295.40708333333299</c:v>
                </c:pt>
                <c:pt idx="258">
                  <c:v>294.21041666666599</c:v>
                </c:pt>
                <c:pt idx="259">
                  <c:v>296.52</c:v>
                </c:pt>
                <c:pt idx="260">
                  <c:v>294.90333333333302</c:v>
                </c:pt>
                <c:pt idx="261">
                  <c:v>294.60445833333301</c:v>
                </c:pt>
                <c:pt idx="262">
                  <c:v>297.57164583333298</c:v>
                </c:pt>
                <c:pt idx="263">
                  <c:v>297.653843749999</c:v>
                </c:pt>
                <c:pt idx="264">
                  <c:v>296.94447708333303</c:v>
                </c:pt>
                <c:pt idx="265">
                  <c:v>295.98731944445802</c:v>
                </c:pt>
                <c:pt idx="266">
                  <c:v>295.66218750000002</c:v>
                </c:pt>
                <c:pt idx="267">
                  <c:v>296.96166666666602</c:v>
                </c:pt>
                <c:pt idx="268">
                  <c:v>295.41041666666598</c:v>
                </c:pt>
                <c:pt idx="269">
                  <c:v>297.92804166666599</c:v>
                </c:pt>
                <c:pt idx="270">
                  <c:v>301.46114583333298</c:v>
                </c:pt>
                <c:pt idx="271">
                  <c:v>301.85333333333301</c:v>
                </c:pt>
                <c:pt idx="272">
                  <c:v>297.28562499999902</c:v>
                </c:pt>
                <c:pt idx="273">
                  <c:v>297.47500000000002</c:v>
                </c:pt>
                <c:pt idx="274">
                  <c:v>294.64462500000002</c:v>
                </c:pt>
                <c:pt idx="275">
                  <c:v>293.9788125</c:v>
                </c:pt>
                <c:pt idx="276">
                  <c:v>292.28145833333298</c:v>
                </c:pt>
                <c:pt idx="277">
                  <c:v>294.703458333333</c:v>
                </c:pt>
                <c:pt idx="278">
                  <c:v>295.60479166666602</c:v>
                </c:pt>
                <c:pt idx="279">
                  <c:v>295.38833333333298</c:v>
                </c:pt>
                <c:pt idx="280">
                  <c:v>295.308333333333</c:v>
                </c:pt>
                <c:pt idx="281">
                  <c:v>296.490833333333</c:v>
                </c:pt>
                <c:pt idx="282">
                  <c:v>295.63958333333301</c:v>
                </c:pt>
                <c:pt idx="283">
                  <c:v>295.21395833333298</c:v>
                </c:pt>
                <c:pt idx="284">
                  <c:v>295.54424999999901</c:v>
                </c:pt>
                <c:pt idx="285">
                  <c:v>296.769583333333</c:v>
                </c:pt>
                <c:pt idx="286">
                  <c:v>296.12333333333299</c:v>
                </c:pt>
                <c:pt idx="287">
                  <c:v>295.999791666666</c:v>
                </c:pt>
                <c:pt idx="288">
                  <c:v>290.162708333333</c:v>
                </c:pt>
                <c:pt idx="289">
                  <c:v>289.859375</c:v>
                </c:pt>
                <c:pt idx="290">
                  <c:v>289.329374999999</c:v>
                </c:pt>
                <c:pt idx="291">
                  <c:v>291.54083333333301</c:v>
                </c:pt>
                <c:pt idx="292">
                  <c:v>293.27791666666599</c:v>
                </c:pt>
                <c:pt idx="293">
                  <c:v>292.94639583333299</c:v>
                </c:pt>
                <c:pt idx="294">
                  <c:v>293.8725</c:v>
                </c:pt>
                <c:pt idx="295">
                  <c:v>295.70580555554102</c:v>
                </c:pt>
                <c:pt idx="296">
                  <c:v>298.20327083333302</c:v>
                </c:pt>
                <c:pt idx="297">
                  <c:v>295.58583333333303</c:v>
                </c:pt>
                <c:pt idx="298">
                  <c:v>291.33554166666602</c:v>
                </c:pt>
                <c:pt idx="299">
                  <c:v>293.58499999999998</c:v>
                </c:pt>
                <c:pt idx="300">
                  <c:v>291.455416666666</c:v>
                </c:pt>
                <c:pt idx="301">
                  <c:v>293.84500000000003</c:v>
                </c:pt>
                <c:pt idx="302">
                  <c:v>293.87524999999999</c:v>
                </c:pt>
                <c:pt idx="303">
                  <c:v>295.952916666666</c:v>
                </c:pt>
                <c:pt idx="304">
                  <c:v>296.80741666666597</c:v>
                </c:pt>
                <c:pt idx="305">
                  <c:v>294.734958333333</c:v>
                </c:pt>
                <c:pt idx="306">
                  <c:v>293.17039583333298</c:v>
                </c:pt>
                <c:pt idx="307">
                  <c:v>294.102499999999</c:v>
                </c:pt>
                <c:pt idx="308">
                  <c:v>295.99229166666601</c:v>
                </c:pt>
                <c:pt idx="309">
                  <c:v>294.63041666666601</c:v>
                </c:pt>
                <c:pt idx="310">
                  <c:v>295.33775000000003</c:v>
                </c:pt>
                <c:pt idx="311">
                  <c:v>292.62241666666603</c:v>
                </c:pt>
                <c:pt idx="312">
                  <c:v>292.83654166666599</c:v>
                </c:pt>
                <c:pt idx="313">
                  <c:v>292.623666666666</c:v>
                </c:pt>
                <c:pt idx="314">
                  <c:v>292.479375</c:v>
                </c:pt>
                <c:pt idx="315">
                  <c:v>290.45791666666599</c:v>
                </c:pt>
                <c:pt idx="316">
                  <c:v>291.77166666666602</c:v>
                </c:pt>
                <c:pt idx="317">
                  <c:v>292.81663541666597</c:v>
                </c:pt>
                <c:pt idx="318">
                  <c:v>294.36069444445798</c:v>
                </c:pt>
                <c:pt idx="319">
                  <c:v>295.19193749999999</c:v>
                </c:pt>
                <c:pt idx="320">
                  <c:v>295.95768750000002</c:v>
                </c:pt>
                <c:pt idx="321">
                  <c:v>297.29454166666602</c:v>
                </c:pt>
                <c:pt idx="322">
                  <c:v>297.13166666666598</c:v>
                </c:pt>
                <c:pt idx="323">
                  <c:v>296.54000000000002</c:v>
                </c:pt>
                <c:pt idx="324">
                  <c:v>293.308333333333</c:v>
                </c:pt>
                <c:pt idx="325">
                  <c:v>294.36541666666602</c:v>
                </c:pt>
                <c:pt idx="326">
                  <c:v>295.13020833333297</c:v>
                </c:pt>
                <c:pt idx="327">
                  <c:v>294.07537499999899</c:v>
                </c:pt>
                <c:pt idx="328">
                  <c:v>293.13863888891598</c:v>
                </c:pt>
                <c:pt idx="329">
                  <c:v>292.14145833333299</c:v>
                </c:pt>
                <c:pt idx="330">
                  <c:v>293.83031249999902</c:v>
                </c:pt>
                <c:pt idx="331">
                  <c:v>294.69189583333298</c:v>
                </c:pt>
                <c:pt idx="332">
                  <c:v>294.93480208333301</c:v>
                </c:pt>
                <c:pt idx="333">
                  <c:v>294.47910416666599</c:v>
                </c:pt>
                <c:pt idx="334">
                  <c:v>294.44759375000001</c:v>
                </c:pt>
                <c:pt idx="335">
                  <c:v>295.32645833333299</c:v>
                </c:pt>
                <c:pt idx="336">
                  <c:v>294.62981250000001</c:v>
                </c:pt>
                <c:pt idx="337">
                  <c:v>295.72999583333302</c:v>
                </c:pt>
                <c:pt idx="338">
                  <c:v>295.60430208333298</c:v>
                </c:pt>
                <c:pt idx="339">
                  <c:v>294.820368055541</c:v>
                </c:pt>
                <c:pt idx="340">
                  <c:v>294.70065694445799</c:v>
                </c:pt>
                <c:pt idx="341">
                  <c:v>295.03472083333298</c:v>
                </c:pt>
                <c:pt idx="342">
                  <c:v>294.958868749999</c:v>
                </c:pt>
                <c:pt idx="343">
                  <c:v>295.67020833333299</c:v>
                </c:pt>
                <c:pt idx="344">
                  <c:v>292.53913888887399</c:v>
                </c:pt>
                <c:pt idx="345">
                  <c:v>289.509263888916</c:v>
                </c:pt>
                <c:pt idx="346">
                  <c:v>289.65256527779098</c:v>
                </c:pt>
                <c:pt idx="347">
                  <c:v>289.386826388874</c:v>
                </c:pt>
                <c:pt idx="348">
                  <c:v>289.301659722208</c:v>
                </c:pt>
                <c:pt idx="349">
                  <c:v>288.93317708333302</c:v>
                </c:pt>
                <c:pt idx="350">
                  <c:v>289.61304166666599</c:v>
                </c:pt>
                <c:pt idx="351">
                  <c:v>291.17588333333299</c:v>
                </c:pt>
                <c:pt idx="352">
                  <c:v>293.11936805558298</c:v>
                </c:pt>
                <c:pt idx="353">
                  <c:v>291.48205555558297</c:v>
                </c:pt>
                <c:pt idx="354">
                  <c:v>290.70003472220799</c:v>
                </c:pt>
                <c:pt idx="355">
                  <c:v>290.00625000000002</c:v>
                </c:pt>
                <c:pt idx="356">
                  <c:v>290.62748124999899</c:v>
                </c:pt>
                <c:pt idx="357">
                  <c:v>287.11898402775</c:v>
                </c:pt>
                <c:pt idx="358">
                  <c:v>289.09275694441601</c:v>
                </c:pt>
                <c:pt idx="359">
                  <c:v>290.58904861112501</c:v>
                </c:pt>
                <c:pt idx="360">
                  <c:v>293.35540277779103</c:v>
                </c:pt>
                <c:pt idx="361">
                  <c:v>291.126249999999</c:v>
                </c:pt>
                <c:pt idx="362">
                  <c:v>283.87933333333302</c:v>
                </c:pt>
                <c:pt idx="363">
                  <c:v>282.70641666666597</c:v>
                </c:pt>
                <c:pt idx="364">
                  <c:v>286.57448958333299</c:v>
                </c:pt>
                <c:pt idx="365">
                  <c:v>287.38065</c:v>
                </c:pt>
                <c:pt idx="366">
                  <c:v>286.46578749999998</c:v>
                </c:pt>
                <c:pt idx="367">
                  <c:v>286.739211805541</c:v>
                </c:pt>
                <c:pt idx="368">
                  <c:v>285.89083333333298</c:v>
                </c:pt>
                <c:pt idx="369">
                  <c:v>279.21881250000001</c:v>
                </c:pt>
                <c:pt idx="370">
                  <c:v>280.66325000000001</c:v>
                </c:pt>
                <c:pt idx="371">
                  <c:v>283.88261458333301</c:v>
                </c:pt>
                <c:pt idx="372">
                  <c:v>286.61387083333301</c:v>
                </c:pt>
                <c:pt idx="373">
                  <c:v>286.74972916666599</c:v>
                </c:pt>
                <c:pt idx="374">
                  <c:v>286.672458333333</c:v>
                </c:pt>
                <c:pt idx="375">
                  <c:v>279.80285416666601</c:v>
                </c:pt>
                <c:pt idx="376">
                  <c:v>283.21027569445801</c:v>
                </c:pt>
                <c:pt idx="377">
                  <c:v>286.087684027791</c:v>
                </c:pt>
                <c:pt idx="378">
                  <c:v>288.61327916666602</c:v>
                </c:pt>
                <c:pt idx="379">
                  <c:v>283.18677777779101</c:v>
                </c:pt>
                <c:pt idx="380">
                  <c:v>282.849701388874</c:v>
                </c:pt>
                <c:pt idx="381">
                  <c:v>281.85654166666598</c:v>
                </c:pt>
                <c:pt idx="382">
                  <c:v>282.76354166666601</c:v>
                </c:pt>
                <c:pt idx="383">
                  <c:v>280.44880555558302</c:v>
                </c:pt>
                <c:pt idx="384">
                  <c:v>281.58684722225001</c:v>
                </c:pt>
                <c:pt idx="385">
                  <c:v>284.42958333333303</c:v>
                </c:pt>
                <c:pt idx="386">
                  <c:v>286.30472916666599</c:v>
                </c:pt>
                <c:pt idx="387">
                  <c:v>281.13498750000002</c:v>
                </c:pt>
                <c:pt idx="388">
                  <c:v>283.55994791666598</c:v>
                </c:pt>
                <c:pt idx="389">
                  <c:v>286.06993333333298</c:v>
                </c:pt>
                <c:pt idx="390">
                  <c:v>285.13217916666599</c:v>
                </c:pt>
                <c:pt idx="391">
                  <c:v>281.27653124999898</c:v>
                </c:pt>
                <c:pt idx="392">
                  <c:v>281.73270833333299</c:v>
                </c:pt>
                <c:pt idx="393">
                  <c:v>284.61258333333302</c:v>
                </c:pt>
                <c:pt idx="394">
                  <c:v>283.63708333333301</c:v>
                </c:pt>
                <c:pt idx="395">
                  <c:v>278.87658333333297</c:v>
                </c:pt>
                <c:pt idx="396">
                  <c:v>277.57724999999999</c:v>
                </c:pt>
                <c:pt idx="397">
                  <c:v>276.75897916666599</c:v>
                </c:pt>
                <c:pt idx="398">
                  <c:v>279.21760416666598</c:v>
                </c:pt>
                <c:pt idx="399">
                  <c:v>280.21906250000001</c:v>
                </c:pt>
                <c:pt idx="400">
                  <c:v>280.94606249999998</c:v>
                </c:pt>
                <c:pt idx="401">
                  <c:v>273.400954861125</c:v>
                </c:pt>
                <c:pt idx="402">
                  <c:v>277.240624999999</c:v>
                </c:pt>
                <c:pt idx="403">
                  <c:v>279.11500000000001</c:v>
                </c:pt>
                <c:pt idx="404">
                  <c:v>281.09416666666601</c:v>
                </c:pt>
                <c:pt idx="405">
                  <c:v>281.36458333333297</c:v>
                </c:pt>
                <c:pt idx="406">
                  <c:v>281.62208333333302</c:v>
                </c:pt>
                <c:pt idx="407">
                  <c:v>277.56333333333299</c:v>
                </c:pt>
                <c:pt idx="408">
                  <c:v>276.765416666666</c:v>
                </c:pt>
                <c:pt idx="409">
                  <c:v>279.84135416666601</c:v>
                </c:pt>
                <c:pt idx="410">
                  <c:v>278.255687499999</c:v>
                </c:pt>
                <c:pt idx="411">
                  <c:v>281.65327083333301</c:v>
                </c:pt>
                <c:pt idx="412">
                  <c:v>282.62547916666603</c:v>
                </c:pt>
                <c:pt idx="413">
                  <c:v>279.867874999999</c:v>
                </c:pt>
                <c:pt idx="414">
                  <c:v>277.42500000000001</c:v>
                </c:pt>
                <c:pt idx="415">
                  <c:v>281.61074999999897</c:v>
                </c:pt>
                <c:pt idx="416">
                  <c:v>283.78177083333298</c:v>
                </c:pt>
                <c:pt idx="417">
                  <c:v>284.08106249999997</c:v>
                </c:pt>
                <c:pt idx="418">
                  <c:v>288.47468750000002</c:v>
                </c:pt>
                <c:pt idx="419">
                  <c:v>273.180020833333</c:v>
                </c:pt>
                <c:pt idx="420">
                  <c:v>274.45195833333298</c:v>
                </c:pt>
                <c:pt idx="421">
                  <c:v>271.262916666666</c:v>
                </c:pt>
                <c:pt idx="422">
                  <c:v>271.75375000000003</c:v>
                </c:pt>
                <c:pt idx="423">
                  <c:v>273.40937500000001</c:v>
                </c:pt>
                <c:pt idx="424">
                  <c:v>273.68741666666602</c:v>
                </c:pt>
                <c:pt idx="425">
                  <c:v>276.12875000000003</c:v>
                </c:pt>
                <c:pt idx="426">
                  <c:v>276.43791666666601</c:v>
                </c:pt>
                <c:pt idx="427">
                  <c:v>275.32708333333301</c:v>
                </c:pt>
                <c:pt idx="428">
                  <c:v>279.428333333333</c:v>
                </c:pt>
                <c:pt idx="429">
                  <c:v>280.67333333333301</c:v>
                </c:pt>
                <c:pt idx="430">
                  <c:v>270.68749999999898</c:v>
                </c:pt>
                <c:pt idx="431">
                  <c:v>265.58291666666599</c:v>
                </c:pt>
                <c:pt idx="432">
                  <c:v>266.49999999999898</c:v>
                </c:pt>
                <c:pt idx="433">
                  <c:v>269.74833333333299</c:v>
                </c:pt>
                <c:pt idx="434">
                  <c:v>267.62916666666598</c:v>
                </c:pt>
                <c:pt idx="435">
                  <c:v>264.83583333333303</c:v>
                </c:pt>
                <c:pt idx="436">
                  <c:v>269.61770833333298</c:v>
                </c:pt>
                <c:pt idx="437">
                  <c:v>276.63397916666599</c:v>
                </c:pt>
                <c:pt idx="438">
                  <c:v>279.29208333333298</c:v>
                </c:pt>
                <c:pt idx="439">
                  <c:v>282.14091666666599</c:v>
                </c:pt>
                <c:pt idx="440">
                  <c:v>278.69177083333301</c:v>
                </c:pt>
                <c:pt idx="441">
                  <c:v>277.60235416666598</c:v>
                </c:pt>
                <c:pt idx="442">
                  <c:v>277.448958333333</c:v>
                </c:pt>
                <c:pt idx="443">
                  <c:v>276.572916666666</c:v>
                </c:pt>
                <c:pt idx="444">
                  <c:v>281.12943749999999</c:v>
                </c:pt>
                <c:pt idx="445">
                  <c:v>277.23895833333302</c:v>
                </c:pt>
                <c:pt idx="446">
                  <c:v>276.43208333333303</c:v>
                </c:pt>
                <c:pt idx="447">
                  <c:v>274.24958333333302</c:v>
                </c:pt>
                <c:pt idx="448">
                  <c:v>273.79854166666598</c:v>
                </c:pt>
                <c:pt idx="449">
                  <c:v>275.073749999999</c:v>
                </c:pt>
                <c:pt idx="450">
                  <c:v>275.55104166666598</c:v>
                </c:pt>
                <c:pt idx="451">
                  <c:v>273.04162500000001</c:v>
                </c:pt>
                <c:pt idx="452">
                  <c:v>275.68833333333299</c:v>
                </c:pt>
                <c:pt idx="453">
                  <c:v>274.50145833333301</c:v>
                </c:pt>
                <c:pt idx="454">
                  <c:v>277.08999999999997</c:v>
                </c:pt>
                <c:pt idx="455">
                  <c:v>274.93458333333302</c:v>
                </c:pt>
                <c:pt idx="456">
                  <c:v>274.85358333333301</c:v>
                </c:pt>
                <c:pt idx="457">
                  <c:v>276.8725</c:v>
                </c:pt>
                <c:pt idx="458">
                  <c:v>276.444770833333</c:v>
                </c:pt>
                <c:pt idx="459">
                  <c:v>275.27479166666598</c:v>
                </c:pt>
                <c:pt idx="460">
                  <c:v>277.60541331112501</c:v>
                </c:pt>
                <c:pt idx="461">
                  <c:v>272.03229166666603</c:v>
                </c:pt>
                <c:pt idx="462">
                  <c:v>270.29624999999902</c:v>
                </c:pt>
                <c:pt idx="463">
                  <c:v>272.17250000000001</c:v>
                </c:pt>
                <c:pt idx="464">
                  <c:v>273.37768749999901</c:v>
                </c:pt>
                <c:pt idx="465">
                  <c:v>273.825979166666</c:v>
                </c:pt>
                <c:pt idx="466">
                  <c:v>277.709354166666</c:v>
                </c:pt>
                <c:pt idx="467">
                  <c:v>279.90883914191602</c:v>
                </c:pt>
                <c:pt idx="468">
                  <c:v>279.33804166666602</c:v>
                </c:pt>
                <c:pt idx="469">
                  <c:v>275.26479166666599</c:v>
                </c:pt>
                <c:pt idx="470">
                  <c:v>278.15849322529101</c:v>
                </c:pt>
                <c:pt idx="471">
                  <c:v>278.95519930808302</c:v>
                </c:pt>
                <c:pt idx="472">
                  <c:v>278.22854166666599</c:v>
                </c:pt>
                <c:pt idx="473">
                  <c:v>285.478575760208</c:v>
                </c:pt>
                <c:pt idx="474">
                  <c:v>289.27337211887499</c:v>
                </c:pt>
                <c:pt idx="475">
                  <c:v>282.13583333333298</c:v>
                </c:pt>
                <c:pt idx="476">
                  <c:v>278.6869375</c:v>
                </c:pt>
                <c:pt idx="477">
                  <c:v>278.33749999999901</c:v>
                </c:pt>
                <c:pt idx="478">
                  <c:v>275.77062499999897</c:v>
                </c:pt>
                <c:pt idx="479">
                  <c:v>273.86416666666599</c:v>
                </c:pt>
                <c:pt idx="480">
                  <c:v>269.03788172266599</c:v>
                </c:pt>
                <c:pt idx="481">
                  <c:v>274.80458333333303</c:v>
                </c:pt>
                <c:pt idx="482">
                  <c:v>279.31604166666602</c:v>
                </c:pt>
                <c:pt idx="483">
                  <c:v>277.79000000000002</c:v>
                </c:pt>
                <c:pt idx="484">
                  <c:v>275.23749999999899</c:v>
                </c:pt>
                <c:pt idx="485">
                  <c:v>276.92541666666602</c:v>
                </c:pt>
                <c:pt idx="486">
                  <c:v>280.17500000000001</c:v>
                </c:pt>
                <c:pt idx="487">
                  <c:v>284.37124999999997</c:v>
                </c:pt>
                <c:pt idx="488">
                  <c:v>278.82499999999999</c:v>
                </c:pt>
                <c:pt idx="489">
                  <c:v>275.31208333333302</c:v>
                </c:pt>
                <c:pt idx="490">
                  <c:v>276.19416666666598</c:v>
                </c:pt>
                <c:pt idx="491">
                  <c:v>274.07458333333301</c:v>
                </c:pt>
                <c:pt idx="492">
                  <c:v>272.02999999999997</c:v>
                </c:pt>
                <c:pt idx="493">
                  <c:v>267.76083333333298</c:v>
                </c:pt>
                <c:pt idx="494">
                  <c:v>272.98333333333301</c:v>
                </c:pt>
                <c:pt idx="495">
                  <c:v>276.308333333333</c:v>
                </c:pt>
                <c:pt idx="496">
                  <c:v>280.09500000000003</c:v>
                </c:pt>
                <c:pt idx="497">
                  <c:v>282.85291666666598</c:v>
                </c:pt>
                <c:pt idx="498">
                  <c:v>279.803333333333</c:v>
                </c:pt>
                <c:pt idx="499">
                  <c:v>279.13</c:v>
                </c:pt>
                <c:pt idx="500">
                  <c:v>282.81375000000003</c:v>
                </c:pt>
                <c:pt idx="501">
                  <c:v>285.75833333333298</c:v>
                </c:pt>
                <c:pt idx="502">
                  <c:v>285.430833333333</c:v>
                </c:pt>
                <c:pt idx="503">
                  <c:v>285.21791666666599</c:v>
                </c:pt>
                <c:pt idx="504">
                  <c:v>283.68791666666601</c:v>
                </c:pt>
                <c:pt idx="505">
                  <c:v>282.83375000000001</c:v>
                </c:pt>
                <c:pt idx="506">
                  <c:v>284.44916666666597</c:v>
                </c:pt>
                <c:pt idx="507">
                  <c:v>280.07249999999902</c:v>
                </c:pt>
                <c:pt idx="508">
                  <c:v>276.16458333333298</c:v>
                </c:pt>
                <c:pt idx="509">
                  <c:v>279.106666666666</c:v>
                </c:pt>
                <c:pt idx="510">
                  <c:v>280.79000000000002</c:v>
                </c:pt>
                <c:pt idx="511">
                  <c:v>280.48083333333301</c:v>
                </c:pt>
                <c:pt idx="512">
                  <c:v>281.24124999999998</c:v>
                </c:pt>
                <c:pt idx="513">
                  <c:v>279.36791666666602</c:v>
                </c:pt>
                <c:pt idx="514">
                  <c:v>282.46958333333299</c:v>
                </c:pt>
                <c:pt idx="515">
                  <c:v>282.40499999999997</c:v>
                </c:pt>
                <c:pt idx="516">
                  <c:v>281.83375000000001</c:v>
                </c:pt>
                <c:pt idx="517">
                  <c:v>280.22458333333299</c:v>
                </c:pt>
                <c:pt idx="518">
                  <c:v>279.027083333333</c:v>
                </c:pt>
                <c:pt idx="519">
                  <c:v>279.37067708333302</c:v>
                </c:pt>
                <c:pt idx="520">
                  <c:v>280.95581249999998</c:v>
                </c:pt>
                <c:pt idx="521">
                  <c:v>280.76458333333301</c:v>
                </c:pt>
                <c:pt idx="522">
                  <c:v>282.98916666666599</c:v>
                </c:pt>
                <c:pt idx="523">
                  <c:v>279.64375000000001</c:v>
                </c:pt>
                <c:pt idx="524">
                  <c:v>277.93958333333302</c:v>
                </c:pt>
                <c:pt idx="525">
                  <c:v>281.03791666666598</c:v>
                </c:pt>
                <c:pt idx="526">
                  <c:v>282.89749999999998</c:v>
                </c:pt>
                <c:pt idx="527">
                  <c:v>276.01583333333298</c:v>
                </c:pt>
                <c:pt idx="528">
                  <c:v>278.11958333333303</c:v>
                </c:pt>
                <c:pt idx="529">
                  <c:v>280.08375000000001</c:v>
                </c:pt>
                <c:pt idx="530">
                  <c:v>277.474999999999</c:v>
                </c:pt>
                <c:pt idx="531">
                  <c:v>278.61708333333303</c:v>
                </c:pt>
                <c:pt idx="532">
                  <c:v>283.74</c:v>
                </c:pt>
                <c:pt idx="533">
                  <c:v>282.8075</c:v>
                </c:pt>
                <c:pt idx="534">
                  <c:v>278.14125000000001</c:v>
                </c:pt>
                <c:pt idx="535">
                  <c:v>280.96583333333302</c:v>
                </c:pt>
                <c:pt idx="536">
                  <c:v>286.49208333333303</c:v>
                </c:pt>
                <c:pt idx="537">
                  <c:v>284.58999999999997</c:v>
                </c:pt>
                <c:pt idx="538">
                  <c:v>283.78583333333302</c:v>
                </c:pt>
                <c:pt idx="539">
                  <c:v>284.397083333333</c:v>
                </c:pt>
                <c:pt idx="540">
                  <c:v>283.81958333333301</c:v>
                </c:pt>
                <c:pt idx="541">
                  <c:v>285.60958333333298</c:v>
                </c:pt>
                <c:pt idx="542">
                  <c:v>284.51666666666603</c:v>
                </c:pt>
                <c:pt idx="543">
                  <c:v>284.08583333333303</c:v>
                </c:pt>
                <c:pt idx="544">
                  <c:v>283.86541666666602</c:v>
                </c:pt>
                <c:pt idx="545">
                  <c:v>286.86083333333301</c:v>
                </c:pt>
                <c:pt idx="546">
                  <c:v>284.81666666666598</c:v>
                </c:pt>
                <c:pt idx="547">
                  <c:v>285.78083333333302</c:v>
                </c:pt>
                <c:pt idx="548">
                  <c:v>287.44549999999998</c:v>
                </c:pt>
                <c:pt idx="549">
                  <c:v>281.33791666666599</c:v>
                </c:pt>
                <c:pt idx="550">
                  <c:v>279.75999999999902</c:v>
                </c:pt>
                <c:pt idx="551">
                  <c:v>284.27499999999998</c:v>
                </c:pt>
                <c:pt idx="552">
                  <c:v>281.495833333333</c:v>
                </c:pt>
                <c:pt idx="553">
                  <c:v>282.67916666666599</c:v>
                </c:pt>
                <c:pt idx="554">
                  <c:v>285.6275</c:v>
                </c:pt>
                <c:pt idx="555">
                  <c:v>288.83374999999899</c:v>
                </c:pt>
                <c:pt idx="556">
                  <c:v>290.72708333333298</c:v>
                </c:pt>
                <c:pt idx="557">
                  <c:v>290.32333333333298</c:v>
                </c:pt>
                <c:pt idx="558">
                  <c:v>289.885416666666</c:v>
                </c:pt>
                <c:pt idx="559">
                  <c:v>289.2525</c:v>
                </c:pt>
                <c:pt idx="560">
                  <c:v>280.493333333333</c:v>
                </c:pt>
                <c:pt idx="561">
                  <c:v>281.95249999999999</c:v>
                </c:pt>
                <c:pt idx="562">
                  <c:v>286.51333333333298</c:v>
                </c:pt>
                <c:pt idx="563">
                  <c:v>286.52666666666602</c:v>
                </c:pt>
                <c:pt idx="564">
                  <c:v>288.35583333333301</c:v>
                </c:pt>
                <c:pt idx="565">
                  <c:v>288.14833333333303</c:v>
                </c:pt>
                <c:pt idx="566">
                  <c:v>286.430826388875</c:v>
                </c:pt>
                <c:pt idx="567">
                  <c:v>291.09249999999997</c:v>
                </c:pt>
                <c:pt idx="568">
                  <c:v>292.94499999999999</c:v>
                </c:pt>
                <c:pt idx="569">
                  <c:v>292.57333333333298</c:v>
                </c:pt>
                <c:pt idx="570">
                  <c:v>286.544166666666</c:v>
                </c:pt>
                <c:pt idx="571">
                  <c:v>288.019583333333</c:v>
                </c:pt>
                <c:pt idx="572">
                  <c:v>291.36416666666599</c:v>
                </c:pt>
                <c:pt idx="573">
                  <c:v>281.11666666666599</c:v>
                </c:pt>
                <c:pt idx="574">
                  <c:v>282.89541666666599</c:v>
                </c:pt>
                <c:pt idx="575">
                  <c:v>281.31937499999998</c:v>
                </c:pt>
                <c:pt idx="576">
                  <c:v>280.23806250000001</c:v>
                </c:pt>
                <c:pt idx="577">
                  <c:v>281.619791666666</c:v>
                </c:pt>
                <c:pt idx="578">
                  <c:v>282.47172916666602</c:v>
                </c:pt>
                <c:pt idx="579">
                  <c:v>286.01162499999998</c:v>
                </c:pt>
                <c:pt idx="580">
                  <c:v>292.28921874999997</c:v>
                </c:pt>
                <c:pt idx="581">
                  <c:v>294.02499999999901</c:v>
                </c:pt>
                <c:pt idx="582">
                  <c:v>292.60684144070802</c:v>
                </c:pt>
                <c:pt idx="583">
                  <c:v>291.328708333333</c:v>
                </c:pt>
                <c:pt idx="584">
                  <c:v>284.421666666666</c:v>
                </c:pt>
                <c:pt idx="585">
                  <c:v>285.45583333333298</c:v>
                </c:pt>
                <c:pt idx="586">
                  <c:v>290.74537500000002</c:v>
                </c:pt>
                <c:pt idx="587">
                  <c:v>293.27166666666602</c:v>
                </c:pt>
                <c:pt idx="588">
                  <c:v>284.10366666666602</c:v>
                </c:pt>
                <c:pt idx="589">
                  <c:v>280.34283333333298</c:v>
                </c:pt>
                <c:pt idx="590">
                  <c:v>281.94308333333299</c:v>
                </c:pt>
                <c:pt idx="591">
                  <c:v>285.55291666666602</c:v>
                </c:pt>
                <c:pt idx="592">
                  <c:v>291.91541666666598</c:v>
                </c:pt>
                <c:pt idx="593">
                  <c:v>295.32916666666603</c:v>
                </c:pt>
                <c:pt idx="594">
                  <c:v>295.065</c:v>
                </c:pt>
                <c:pt idx="595">
                  <c:v>295.99291666666602</c:v>
                </c:pt>
                <c:pt idx="596">
                  <c:v>294.90583333333302</c:v>
                </c:pt>
                <c:pt idx="597">
                  <c:v>294.51536212833298</c:v>
                </c:pt>
                <c:pt idx="598">
                  <c:v>293.76499999999999</c:v>
                </c:pt>
                <c:pt idx="599">
                  <c:v>290.58416666666602</c:v>
                </c:pt>
                <c:pt idx="600">
                  <c:v>286.91416666666601</c:v>
                </c:pt>
                <c:pt idx="601">
                  <c:v>286.26583333333298</c:v>
                </c:pt>
                <c:pt idx="602">
                  <c:v>285.53166666666601</c:v>
                </c:pt>
                <c:pt idx="603">
                  <c:v>292.91708333333298</c:v>
                </c:pt>
                <c:pt idx="604">
                  <c:v>297.57166666666598</c:v>
                </c:pt>
                <c:pt idx="605">
                  <c:v>297.60250000000002</c:v>
                </c:pt>
                <c:pt idx="606">
                  <c:v>295.90625</c:v>
                </c:pt>
                <c:pt idx="607">
                  <c:v>297.68</c:v>
                </c:pt>
                <c:pt idx="608">
                  <c:v>299.675833333333</c:v>
                </c:pt>
                <c:pt idx="609">
                  <c:v>298.16708333333298</c:v>
                </c:pt>
                <c:pt idx="610">
                  <c:v>299.18095332829103</c:v>
                </c:pt>
                <c:pt idx="611">
                  <c:v>300.451516782125</c:v>
                </c:pt>
                <c:pt idx="612">
                  <c:v>299.06541666666601</c:v>
                </c:pt>
                <c:pt idx="613">
                  <c:v>300.10708333333298</c:v>
                </c:pt>
                <c:pt idx="614">
                  <c:v>298.06666666666598</c:v>
                </c:pt>
                <c:pt idx="615">
                  <c:v>296.35833333333301</c:v>
                </c:pt>
                <c:pt idx="616">
                  <c:v>295.338029397208</c:v>
                </c:pt>
                <c:pt idx="617">
                  <c:v>295.49783770024999</c:v>
                </c:pt>
                <c:pt idx="618">
                  <c:v>298.02315635966602</c:v>
                </c:pt>
                <c:pt idx="619">
                  <c:v>297.51852477899899</c:v>
                </c:pt>
                <c:pt idx="620">
                  <c:v>296.61137757583299</c:v>
                </c:pt>
                <c:pt idx="621">
                  <c:v>297.120369718208</c:v>
                </c:pt>
                <c:pt idx="622">
                  <c:v>295.42319663816602</c:v>
                </c:pt>
                <c:pt idx="623">
                  <c:v>297.067677192416</c:v>
                </c:pt>
                <c:pt idx="624">
                  <c:v>296.545493049833</c:v>
                </c:pt>
                <c:pt idx="625">
                  <c:v>294.52961929370798</c:v>
                </c:pt>
                <c:pt idx="626">
                  <c:v>295.43536451466599</c:v>
                </c:pt>
                <c:pt idx="627">
                  <c:v>297.58396783829102</c:v>
                </c:pt>
                <c:pt idx="628">
                  <c:v>299.022404557708</c:v>
                </c:pt>
                <c:pt idx="629">
                  <c:v>298.48735171616602</c:v>
                </c:pt>
                <c:pt idx="630">
                  <c:v>297.71308755329102</c:v>
                </c:pt>
                <c:pt idx="631">
                  <c:v>298.78326956304102</c:v>
                </c:pt>
                <c:pt idx="632">
                  <c:v>297.89818143399901</c:v>
                </c:pt>
                <c:pt idx="633">
                  <c:v>298.650880356291</c:v>
                </c:pt>
                <c:pt idx="634">
                  <c:v>298.987790651583</c:v>
                </c:pt>
                <c:pt idx="635">
                  <c:v>298.09816903195798</c:v>
                </c:pt>
                <c:pt idx="636">
                  <c:v>299.22475757383302</c:v>
                </c:pt>
                <c:pt idx="637">
                  <c:v>299.76186405462403</c:v>
                </c:pt>
                <c:pt idx="638">
                  <c:v>298.50084706212499</c:v>
                </c:pt>
                <c:pt idx="639">
                  <c:v>296.77986809012498</c:v>
                </c:pt>
                <c:pt idx="640">
                  <c:v>296.43539360979099</c:v>
                </c:pt>
                <c:pt idx="641">
                  <c:v>294.64295544645802</c:v>
                </c:pt>
                <c:pt idx="642">
                  <c:v>297.57003173666601</c:v>
                </c:pt>
                <c:pt idx="643">
                  <c:v>296.79124999999999</c:v>
                </c:pt>
                <c:pt idx="644">
                  <c:v>297.80791666666602</c:v>
                </c:pt>
                <c:pt idx="645">
                  <c:v>300.06710250537498</c:v>
                </c:pt>
                <c:pt idx="646">
                  <c:v>296.54458333333298</c:v>
                </c:pt>
                <c:pt idx="647">
                  <c:v>297.839583333333</c:v>
                </c:pt>
                <c:pt idx="648">
                  <c:v>298.117817745666</c:v>
                </c:pt>
                <c:pt idx="649">
                  <c:v>296.67708333333297</c:v>
                </c:pt>
                <c:pt idx="650">
                  <c:v>298.48458333333298</c:v>
                </c:pt>
                <c:pt idx="651">
                  <c:v>296.63872148795798</c:v>
                </c:pt>
                <c:pt idx="652">
                  <c:v>294.10833333333301</c:v>
                </c:pt>
                <c:pt idx="653">
                  <c:v>295.80458333333303</c:v>
                </c:pt>
                <c:pt idx="654">
                  <c:v>294.91416666666601</c:v>
                </c:pt>
                <c:pt idx="655">
                  <c:v>297.84208333333299</c:v>
                </c:pt>
                <c:pt idx="656">
                  <c:v>300.12791666666601</c:v>
                </c:pt>
                <c:pt idx="657">
                  <c:v>299.93999999999897</c:v>
                </c:pt>
                <c:pt idx="658">
                  <c:v>300.55624999999998</c:v>
                </c:pt>
                <c:pt idx="659">
                  <c:v>301.93208333333303</c:v>
                </c:pt>
                <c:pt idx="660">
                  <c:v>298.51333333333298</c:v>
                </c:pt>
                <c:pt idx="661">
                  <c:v>297.77367950612501</c:v>
                </c:pt>
                <c:pt idx="662">
                  <c:v>300.821090361291</c:v>
                </c:pt>
                <c:pt idx="663">
                  <c:v>302.32333333333298</c:v>
                </c:pt>
                <c:pt idx="664">
                  <c:v>301.46603787999999</c:v>
                </c:pt>
                <c:pt idx="665">
                  <c:v>296.41090053912399</c:v>
                </c:pt>
                <c:pt idx="666">
                  <c:v>295.82608333333297</c:v>
                </c:pt>
                <c:pt idx="667">
                  <c:v>295.019686072041</c:v>
                </c:pt>
                <c:pt idx="668">
                  <c:v>296.13183026662398</c:v>
                </c:pt>
                <c:pt idx="669">
                  <c:v>293.65859602258303</c:v>
                </c:pt>
                <c:pt idx="670">
                  <c:v>292.000175103</c:v>
                </c:pt>
                <c:pt idx="671">
                  <c:v>292.892001508291</c:v>
                </c:pt>
                <c:pt idx="672">
                  <c:v>295.442321208583</c:v>
                </c:pt>
                <c:pt idx="673">
                  <c:v>294.11624999999901</c:v>
                </c:pt>
                <c:pt idx="674">
                  <c:v>296.92208333333298</c:v>
                </c:pt>
                <c:pt idx="675">
                  <c:v>295.88124828033301</c:v>
                </c:pt>
                <c:pt idx="676">
                  <c:v>291.56968364158303</c:v>
                </c:pt>
                <c:pt idx="677">
                  <c:v>294.51981249999898</c:v>
                </c:pt>
                <c:pt idx="678">
                  <c:v>294.16141666666601</c:v>
                </c:pt>
                <c:pt idx="679">
                  <c:v>295.037375</c:v>
                </c:pt>
                <c:pt idx="680">
                  <c:v>294.54389583333301</c:v>
                </c:pt>
                <c:pt idx="681">
                  <c:v>296.05706249999997</c:v>
                </c:pt>
                <c:pt idx="682">
                  <c:v>295.69474999999898</c:v>
                </c:pt>
                <c:pt idx="683">
                  <c:v>295.89589583333299</c:v>
                </c:pt>
                <c:pt idx="684">
                  <c:v>295.85162499999899</c:v>
                </c:pt>
                <c:pt idx="685">
                  <c:v>294.45452083333299</c:v>
                </c:pt>
                <c:pt idx="686">
                  <c:v>296.24895833333301</c:v>
                </c:pt>
                <c:pt idx="687">
                  <c:v>295.80291666666602</c:v>
                </c:pt>
                <c:pt idx="688">
                  <c:v>295.954624999999</c:v>
                </c:pt>
                <c:pt idx="689">
                  <c:v>295.45939583333302</c:v>
                </c:pt>
                <c:pt idx="690">
                  <c:v>294.2480625</c:v>
                </c:pt>
                <c:pt idx="691">
                  <c:v>291.622312499999</c:v>
                </c:pt>
                <c:pt idx="692">
                  <c:v>293.46914583333302</c:v>
                </c:pt>
                <c:pt idx="693">
                  <c:v>293.783854166666</c:v>
                </c:pt>
                <c:pt idx="694">
                  <c:v>295.06441666666598</c:v>
                </c:pt>
                <c:pt idx="695">
                  <c:v>291.17512499999998</c:v>
                </c:pt>
                <c:pt idx="696">
                  <c:v>291.33135416666602</c:v>
                </c:pt>
                <c:pt idx="697">
                  <c:v>292.74556250000001</c:v>
                </c:pt>
                <c:pt idx="698">
                  <c:v>293.348833333333</c:v>
                </c:pt>
                <c:pt idx="699">
                  <c:v>296.39049999999997</c:v>
                </c:pt>
                <c:pt idx="700">
                  <c:v>296.03993749999898</c:v>
                </c:pt>
                <c:pt idx="701">
                  <c:v>295.59510416666598</c:v>
                </c:pt>
                <c:pt idx="702">
                  <c:v>294.98491666666598</c:v>
                </c:pt>
                <c:pt idx="703">
                  <c:v>297.26860416666602</c:v>
                </c:pt>
                <c:pt idx="704">
                  <c:v>291.65510416666598</c:v>
                </c:pt>
                <c:pt idx="705">
                  <c:v>291.30399999999997</c:v>
                </c:pt>
                <c:pt idx="706">
                  <c:v>291.30656249999998</c:v>
                </c:pt>
                <c:pt idx="707">
                  <c:v>293.70495833333302</c:v>
                </c:pt>
                <c:pt idx="708">
                  <c:v>292.50393749999898</c:v>
                </c:pt>
                <c:pt idx="709">
                  <c:v>293.38687499999997</c:v>
                </c:pt>
                <c:pt idx="710">
                  <c:v>291.5533125</c:v>
                </c:pt>
                <c:pt idx="711">
                  <c:v>291.39850000000001</c:v>
                </c:pt>
                <c:pt idx="712">
                  <c:v>288.14560416666598</c:v>
                </c:pt>
                <c:pt idx="713">
                  <c:v>291.09510416666598</c:v>
                </c:pt>
                <c:pt idx="714">
                  <c:v>291.614708333333</c:v>
                </c:pt>
                <c:pt idx="715">
                  <c:v>291.640395833333</c:v>
                </c:pt>
                <c:pt idx="716">
                  <c:v>291.257270833333</c:v>
                </c:pt>
                <c:pt idx="717">
                  <c:v>290.773229166666</c:v>
                </c:pt>
                <c:pt idx="718">
                  <c:v>290.36608333333299</c:v>
                </c:pt>
                <c:pt idx="719">
                  <c:v>292.29537499999998</c:v>
                </c:pt>
                <c:pt idx="720">
                  <c:v>291.707875</c:v>
                </c:pt>
                <c:pt idx="721">
                  <c:v>290.61649999999997</c:v>
                </c:pt>
                <c:pt idx="722">
                  <c:v>291.20216666666602</c:v>
                </c:pt>
                <c:pt idx="723">
                  <c:v>289.85668750000002</c:v>
                </c:pt>
                <c:pt idx="724">
                  <c:v>291.20881250000002</c:v>
                </c:pt>
                <c:pt idx="725">
                  <c:v>291.93339583333301</c:v>
                </c:pt>
                <c:pt idx="726">
                  <c:v>291.88187499999998</c:v>
                </c:pt>
                <c:pt idx="727">
                  <c:v>291.77187500000002</c:v>
                </c:pt>
                <c:pt idx="728">
                  <c:v>287.87689583333298</c:v>
                </c:pt>
                <c:pt idx="729">
                  <c:v>286.32627083333301</c:v>
                </c:pt>
                <c:pt idx="730">
                  <c:v>286.24799999999999</c:v>
                </c:pt>
                <c:pt idx="731">
                  <c:v>286.34302083333301</c:v>
                </c:pt>
                <c:pt idx="732">
                  <c:v>283.72268750000001</c:v>
                </c:pt>
                <c:pt idx="733">
                  <c:v>285.06814583333301</c:v>
                </c:pt>
                <c:pt idx="734">
                  <c:v>285.45585416666597</c:v>
                </c:pt>
                <c:pt idx="735">
                  <c:v>286.406270833333</c:v>
                </c:pt>
                <c:pt idx="736">
                  <c:v>286.24620833333302</c:v>
                </c:pt>
                <c:pt idx="737">
                  <c:v>288.16262499999903</c:v>
                </c:pt>
                <c:pt idx="738">
                  <c:v>287.93177083333302</c:v>
                </c:pt>
                <c:pt idx="739">
                  <c:v>285.50129166666602</c:v>
                </c:pt>
                <c:pt idx="740">
                  <c:v>283.95781249999902</c:v>
                </c:pt>
                <c:pt idx="741">
                  <c:v>284.05549999999999</c:v>
                </c:pt>
                <c:pt idx="742">
                  <c:v>283.228291666666</c:v>
                </c:pt>
                <c:pt idx="743">
                  <c:v>280.92758333333302</c:v>
                </c:pt>
                <c:pt idx="744">
                  <c:v>282.04108333333301</c:v>
                </c:pt>
                <c:pt idx="745">
                  <c:v>284.66208333333299</c:v>
                </c:pt>
                <c:pt idx="746">
                  <c:v>285.92072916666598</c:v>
                </c:pt>
                <c:pt idx="747">
                  <c:v>285.707687499999</c:v>
                </c:pt>
                <c:pt idx="748">
                  <c:v>285.63141666666598</c:v>
                </c:pt>
                <c:pt idx="749">
                  <c:v>285.00291666666601</c:v>
                </c:pt>
                <c:pt idx="750">
                  <c:v>286.15058333333297</c:v>
                </c:pt>
                <c:pt idx="751">
                  <c:v>285.020145833333</c:v>
                </c:pt>
                <c:pt idx="752">
                  <c:v>285.010645833333</c:v>
                </c:pt>
                <c:pt idx="753">
                  <c:v>284.72491666666599</c:v>
                </c:pt>
                <c:pt idx="754">
                  <c:v>285.577583333333</c:v>
                </c:pt>
                <c:pt idx="755">
                  <c:v>286.63083333333299</c:v>
                </c:pt>
                <c:pt idx="756">
                  <c:v>287.59895833333297</c:v>
                </c:pt>
                <c:pt idx="757">
                  <c:v>282.93599999999998</c:v>
                </c:pt>
                <c:pt idx="758">
                  <c:v>282.60162499999899</c:v>
                </c:pt>
                <c:pt idx="759">
                  <c:v>281.57085416666598</c:v>
                </c:pt>
                <c:pt idx="760">
                  <c:v>280.643708333333</c:v>
                </c:pt>
                <c:pt idx="761">
                  <c:v>283.43972916666598</c:v>
                </c:pt>
                <c:pt idx="762">
                  <c:v>285.00908333333302</c:v>
                </c:pt>
                <c:pt idx="763">
                  <c:v>281.79883333333299</c:v>
                </c:pt>
                <c:pt idx="764">
                  <c:v>276.74370833333302</c:v>
                </c:pt>
                <c:pt idx="765">
                  <c:v>275.744125</c:v>
                </c:pt>
                <c:pt idx="766">
                  <c:v>277.11939583333299</c:v>
                </c:pt>
                <c:pt idx="767">
                  <c:v>277.60829166666599</c:v>
                </c:pt>
                <c:pt idx="768">
                  <c:v>278.72708333333298</c:v>
                </c:pt>
                <c:pt idx="769">
                  <c:v>278.11124999999998</c:v>
                </c:pt>
                <c:pt idx="770">
                  <c:v>280.56258333333301</c:v>
                </c:pt>
                <c:pt idx="771">
                  <c:v>283.36577083333299</c:v>
                </c:pt>
                <c:pt idx="772">
                  <c:v>276.71352083333301</c:v>
                </c:pt>
                <c:pt idx="773">
                  <c:v>273.11691666666599</c:v>
                </c:pt>
                <c:pt idx="774">
                  <c:v>274.20531249999902</c:v>
                </c:pt>
                <c:pt idx="775">
                  <c:v>279.73385416666599</c:v>
                </c:pt>
                <c:pt idx="776">
                  <c:v>277.59389583333302</c:v>
                </c:pt>
                <c:pt idx="777">
                  <c:v>269.245</c:v>
                </c:pt>
                <c:pt idx="778">
                  <c:v>268.68816666666601</c:v>
                </c:pt>
                <c:pt idx="779">
                  <c:v>269.87914583333298</c:v>
                </c:pt>
                <c:pt idx="780">
                  <c:v>271.51931249999899</c:v>
                </c:pt>
                <c:pt idx="781">
                  <c:v>272.19233333333301</c:v>
                </c:pt>
                <c:pt idx="782">
                  <c:v>272.93006250000002</c:v>
                </c:pt>
                <c:pt idx="783">
                  <c:v>276.05345833333303</c:v>
                </c:pt>
                <c:pt idx="784">
                  <c:v>272.14158333333302</c:v>
                </c:pt>
                <c:pt idx="785">
                  <c:v>271.180833333333</c:v>
                </c:pt>
                <c:pt idx="786">
                  <c:v>275.75672916666599</c:v>
                </c:pt>
                <c:pt idx="787">
                  <c:v>275.21827083333301</c:v>
                </c:pt>
                <c:pt idx="788">
                  <c:v>275.32585416666598</c:v>
                </c:pt>
                <c:pt idx="789">
                  <c:v>275.274020833333</c:v>
                </c:pt>
                <c:pt idx="790">
                  <c:v>277.257833333333</c:v>
                </c:pt>
                <c:pt idx="791">
                  <c:v>275.22856250000001</c:v>
                </c:pt>
                <c:pt idx="792">
                  <c:v>274.50593749999899</c:v>
                </c:pt>
                <c:pt idx="793">
                  <c:v>275.84652083333299</c:v>
                </c:pt>
                <c:pt idx="794">
                  <c:v>277.57166666666598</c:v>
                </c:pt>
                <c:pt idx="795">
                  <c:v>276.490854166666</c:v>
                </c:pt>
                <c:pt idx="796">
                  <c:v>277.11566666666602</c:v>
                </c:pt>
                <c:pt idx="797">
                  <c:v>278.80154166666603</c:v>
                </c:pt>
                <c:pt idx="798">
                  <c:v>275.47808333333302</c:v>
                </c:pt>
                <c:pt idx="799">
                  <c:v>276.45206250000001</c:v>
                </c:pt>
                <c:pt idx="800">
                  <c:v>276.12733333333301</c:v>
                </c:pt>
                <c:pt idx="801">
                  <c:v>276.08302083333302</c:v>
                </c:pt>
                <c:pt idx="802">
                  <c:v>276.17058333333301</c:v>
                </c:pt>
                <c:pt idx="803">
                  <c:v>276.98174999999998</c:v>
                </c:pt>
                <c:pt idx="804">
                  <c:v>276.02306249999998</c:v>
                </c:pt>
                <c:pt idx="805">
                  <c:v>271.98481249999998</c:v>
                </c:pt>
                <c:pt idx="806">
                  <c:v>272.60289583333298</c:v>
                </c:pt>
                <c:pt idx="807">
                  <c:v>272.84643749999998</c:v>
                </c:pt>
                <c:pt idx="808">
                  <c:v>272.07322916666601</c:v>
                </c:pt>
                <c:pt idx="809">
                  <c:v>271.24856249999999</c:v>
                </c:pt>
                <c:pt idx="810">
                  <c:v>270.07160416666602</c:v>
                </c:pt>
                <c:pt idx="811">
                  <c:v>271.69820833333301</c:v>
                </c:pt>
                <c:pt idx="812">
                  <c:v>278.04289583333298</c:v>
                </c:pt>
                <c:pt idx="813">
                  <c:v>275.142104166666</c:v>
                </c:pt>
                <c:pt idx="814">
                  <c:v>269.50408333333303</c:v>
                </c:pt>
                <c:pt idx="815">
                  <c:v>271.17599999999999</c:v>
                </c:pt>
                <c:pt idx="816">
                  <c:v>272.60122916666597</c:v>
                </c:pt>
                <c:pt idx="817">
                  <c:v>266.94470833333298</c:v>
                </c:pt>
                <c:pt idx="818">
                  <c:v>265.97316666666597</c:v>
                </c:pt>
                <c:pt idx="819">
                  <c:v>268.01437499999997</c:v>
                </c:pt>
                <c:pt idx="820">
                  <c:v>267.05427083333302</c:v>
                </c:pt>
                <c:pt idx="821">
                  <c:v>263.51929166666599</c:v>
                </c:pt>
                <c:pt idx="822">
                  <c:v>264.00239583333303</c:v>
                </c:pt>
                <c:pt idx="823">
                  <c:v>265.384520833333</c:v>
                </c:pt>
                <c:pt idx="824">
                  <c:v>266.27102083333301</c:v>
                </c:pt>
                <c:pt idx="825">
                  <c:v>267.911374999999</c:v>
                </c:pt>
                <c:pt idx="826">
                  <c:v>267.48629166666598</c:v>
                </c:pt>
                <c:pt idx="827">
                  <c:v>270.36599999999999</c:v>
                </c:pt>
                <c:pt idx="828">
                  <c:v>271.53325000000001</c:v>
                </c:pt>
                <c:pt idx="829">
                  <c:v>268.21031249999999</c:v>
                </c:pt>
                <c:pt idx="830">
                  <c:v>269.71310416666603</c:v>
                </c:pt>
                <c:pt idx="831">
                  <c:v>269.85764583333298</c:v>
                </c:pt>
                <c:pt idx="832">
                  <c:v>272.07133333333297</c:v>
                </c:pt>
                <c:pt idx="833">
                  <c:v>273.04064583333297</c:v>
                </c:pt>
                <c:pt idx="834">
                  <c:v>273.27999999999997</c:v>
                </c:pt>
                <c:pt idx="835">
                  <c:v>273.22318749999903</c:v>
                </c:pt>
                <c:pt idx="836">
                  <c:v>270.50060416666599</c:v>
                </c:pt>
                <c:pt idx="837">
                  <c:v>269.136249999999</c:v>
                </c:pt>
                <c:pt idx="838">
                  <c:v>270.80852083333298</c:v>
                </c:pt>
                <c:pt idx="839">
                  <c:v>270.42874999999998</c:v>
                </c:pt>
                <c:pt idx="840">
                  <c:v>272.178333333333</c:v>
                </c:pt>
                <c:pt idx="841">
                  <c:v>274.155249999999</c:v>
                </c:pt>
                <c:pt idx="842">
                  <c:v>273.86314583333302</c:v>
                </c:pt>
                <c:pt idx="843">
                  <c:v>271.35337499999901</c:v>
                </c:pt>
                <c:pt idx="844">
                  <c:v>266.37656249999998</c:v>
                </c:pt>
                <c:pt idx="845">
                  <c:v>267.162125</c:v>
                </c:pt>
                <c:pt idx="846">
                  <c:v>268.801395833333</c:v>
                </c:pt>
                <c:pt idx="847">
                  <c:v>270.69279166666598</c:v>
                </c:pt>
                <c:pt idx="848">
                  <c:v>272.71139583333297</c:v>
                </c:pt>
                <c:pt idx="849">
                  <c:v>275.55466666666598</c:v>
                </c:pt>
                <c:pt idx="850">
                  <c:v>275.79254166666601</c:v>
                </c:pt>
                <c:pt idx="851">
                  <c:v>275.14924999999999</c:v>
                </c:pt>
                <c:pt idx="852">
                  <c:v>273.220791666666</c:v>
                </c:pt>
                <c:pt idx="853">
                  <c:v>269.067604166666</c:v>
                </c:pt>
                <c:pt idx="854">
                  <c:v>269.44912499999998</c:v>
                </c:pt>
                <c:pt idx="855">
                  <c:v>271.820083333333</c:v>
                </c:pt>
                <c:pt idx="856">
                  <c:v>275.00752083333299</c:v>
                </c:pt>
                <c:pt idx="857">
                  <c:v>276.20912499999997</c:v>
                </c:pt>
                <c:pt idx="858">
                  <c:v>275.73806250000001</c:v>
                </c:pt>
                <c:pt idx="859">
                  <c:v>277.62941666666597</c:v>
                </c:pt>
                <c:pt idx="860">
                  <c:v>279.94904166666601</c:v>
                </c:pt>
                <c:pt idx="861">
                  <c:v>279.64637499999998</c:v>
                </c:pt>
                <c:pt idx="862">
                  <c:v>280.35502083333301</c:v>
                </c:pt>
                <c:pt idx="863">
                  <c:v>277.79047916666599</c:v>
                </c:pt>
                <c:pt idx="864">
                  <c:v>274.42045833333299</c:v>
                </c:pt>
                <c:pt idx="865">
                  <c:v>275.67325</c:v>
                </c:pt>
                <c:pt idx="866">
                  <c:v>277.63029166666598</c:v>
                </c:pt>
                <c:pt idx="867">
                  <c:v>278.86399999999998</c:v>
                </c:pt>
                <c:pt idx="868">
                  <c:v>279.55997916666598</c:v>
                </c:pt>
                <c:pt idx="869">
                  <c:v>274.67475000000002</c:v>
                </c:pt>
                <c:pt idx="870">
                  <c:v>274.85912500000001</c:v>
                </c:pt>
                <c:pt idx="871">
                  <c:v>277.67345833333297</c:v>
                </c:pt>
                <c:pt idx="872">
                  <c:v>279.9511875</c:v>
                </c:pt>
                <c:pt idx="873">
                  <c:v>282.30783333333301</c:v>
                </c:pt>
                <c:pt idx="874">
                  <c:v>279.89762499999898</c:v>
                </c:pt>
                <c:pt idx="875">
                  <c:v>270.35812499999997</c:v>
                </c:pt>
                <c:pt idx="876">
                  <c:v>269.72977083333302</c:v>
                </c:pt>
                <c:pt idx="877">
                  <c:v>268.71043750000001</c:v>
                </c:pt>
                <c:pt idx="878">
                  <c:v>271.55706249999997</c:v>
                </c:pt>
                <c:pt idx="879">
                  <c:v>270.7578125</c:v>
                </c:pt>
                <c:pt idx="880">
                  <c:v>271.57041666666601</c:v>
                </c:pt>
                <c:pt idx="881">
                  <c:v>271.54312499999997</c:v>
                </c:pt>
                <c:pt idx="882">
                  <c:v>273.26604166666601</c:v>
                </c:pt>
                <c:pt idx="883">
                  <c:v>277.375916666666</c:v>
                </c:pt>
                <c:pt idx="884">
                  <c:v>274.09116666666603</c:v>
                </c:pt>
                <c:pt idx="885">
                  <c:v>271.39631250000002</c:v>
                </c:pt>
                <c:pt idx="886">
                  <c:v>273.226</c:v>
                </c:pt>
                <c:pt idx="887">
                  <c:v>275.23206249999998</c:v>
                </c:pt>
                <c:pt idx="888">
                  <c:v>278.24160416666598</c:v>
                </c:pt>
                <c:pt idx="889">
                  <c:v>278.738020833333</c:v>
                </c:pt>
                <c:pt idx="890">
                  <c:v>279.88943749999999</c:v>
                </c:pt>
                <c:pt idx="891">
                  <c:v>280.02541666666599</c:v>
                </c:pt>
                <c:pt idx="892">
                  <c:v>281.40572916666599</c:v>
                </c:pt>
                <c:pt idx="893">
                  <c:v>283.17239583333298</c:v>
                </c:pt>
                <c:pt idx="894">
                  <c:v>283.15193749999997</c:v>
                </c:pt>
                <c:pt idx="895">
                  <c:v>280.99768749999998</c:v>
                </c:pt>
                <c:pt idx="896">
                  <c:v>281.38487500000002</c:v>
                </c:pt>
                <c:pt idx="897">
                  <c:v>283.41537499999998</c:v>
                </c:pt>
                <c:pt idx="898">
                  <c:v>283.21916666666601</c:v>
                </c:pt>
                <c:pt idx="899">
                  <c:v>282.777979166666</c:v>
                </c:pt>
                <c:pt idx="900">
                  <c:v>281.03539583333298</c:v>
                </c:pt>
                <c:pt idx="901">
                  <c:v>280.19827083333303</c:v>
                </c:pt>
                <c:pt idx="902">
                  <c:v>282.16114583333302</c:v>
                </c:pt>
                <c:pt idx="903">
                  <c:v>283.58995833333302</c:v>
                </c:pt>
                <c:pt idx="904">
                  <c:v>284.22649999999999</c:v>
                </c:pt>
                <c:pt idx="905">
                  <c:v>283.54066666666603</c:v>
                </c:pt>
                <c:pt idx="906">
                  <c:v>280.43133333333299</c:v>
                </c:pt>
                <c:pt idx="907">
                  <c:v>282.11206249999998</c:v>
                </c:pt>
                <c:pt idx="908">
                  <c:v>285.68516666666602</c:v>
                </c:pt>
                <c:pt idx="909">
                  <c:v>287.091374999999</c:v>
                </c:pt>
                <c:pt idx="910">
                  <c:v>289.65449999999998</c:v>
                </c:pt>
                <c:pt idx="911">
                  <c:v>287.90497916666601</c:v>
                </c:pt>
                <c:pt idx="912">
                  <c:v>287.40191666666601</c:v>
                </c:pt>
                <c:pt idx="913">
                  <c:v>287.17418750000002</c:v>
                </c:pt>
                <c:pt idx="914">
                  <c:v>284.75768749999997</c:v>
                </c:pt>
                <c:pt idx="915">
                  <c:v>282.07704166666599</c:v>
                </c:pt>
                <c:pt idx="916">
                  <c:v>287.89737500000001</c:v>
                </c:pt>
                <c:pt idx="917">
                  <c:v>285.89335416666597</c:v>
                </c:pt>
                <c:pt idx="918">
                  <c:v>285.25218749999999</c:v>
                </c:pt>
                <c:pt idx="919">
                  <c:v>285.64910416666601</c:v>
                </c:pt>
                <c:pt idx="920">
                  <c:v>284.07897916666599</c:v>
                </c:pt>
                <c:pt idx="921">
                  <c:v>283.25145833333301</c:v>
                </c:pt>
                <c:pt idx="922">
                  <c:v>285.34300000000002</c:v>
                </c:pt>
                <c:pt idx="923">
                  <c:v>287.51785416666598</c:v>
                </c:pt>
                <c:pt idx="924">
                  <c:v>288.0653125</c:v>
                </c:pt>
                <c:pt idx="925">
                  <c:v>283.148791666666</c:v>
                </c:pt>
                <c:pt idx="926">
                  <c:v>288.48691666666599</c:v>
                </c:pt>
                <c:pt idx="927">
                  <c:v>283.899916666666</c:v>
                </c:pt>
                <c:pt idx="928">
                  <c:v>277.673604166666</c:v>
                </c:pt>
                <c:pt idx="929">
                  <c:v>280.88650000000001</c:v>
                </c:pt>
                <c:pt idx="930">
                  <c:v>284.479749999999</c:v>
                </c:pt>
                <c:pt idx="931">
                  <c:v>283.63345833333301</c:v>
                </c:pt>
                <c:pt idx="932">
                  <c:v>286.47570833333299</c:v>
                </c:pt>
                <c:pt idx="933">
                  <c:v>288.64112499999999</c:v>
                </c:pt>
                <c:pt idx="934">
                  <c:v>287.278541666666</c:v>
                </c:pt>
                <c:pt idx="935">
                  <c:v>285.92237499999999</c:v>
                </c:pt>
                <c:pt idx="936">
                  <c:v>283.6135625</c:v>
                </c:pt>
                <c:pt idx="937">
                  <c:v>283.38900000000001</c:v>
                </c:pt>
                <c:pt idx="938">
                  <c:v>280.46166666666602</c:v>
                </c:pt>
                <c:pt idx="939">
                  <c:v>279.833180555583</c:v>
                </c:pt>
                <c:pt idx="940">
                  <c:v>282.75405902774997</c:v>
                </c:pt>
                <c:pt idx="941">
                  <c:v>286.79814583333302</c:v>
                </c:pt>
                <c:pt idx="942">
                  <c:v>288.99633333333298</c:v>
                </c:pt>
                <c:pt idx="943">
                  <c:v>292.95631250000002</c:v>
                </c:pt>
                <c:pt idx="944">
                  <c:v>289.684770833333</c:v>
                </c:pt>
                <c:pt idx="945">
                  <c:v>291.039979166666</c:v>
                </c:pt>
                <c:pt idx="946">
                  <c:v>285.793062499999</c:v>
                </c:pt>
                <c:pt idx="947">
                  <c:v>285.67760416666601</c:v>
                </c:pt>
                <c:pt idx="948">
                  <c:v>286.68893750000001</c:v>
                </c:pt>
                <c:pt idx="949">
                  <c:v>287.63785416666599</c:v>
                </c:pt>
                <c:pt idx="950">
                  <c:v>285.26264583333301</c:v>
                </c:pt>
                <c:pt idx="951">
                  <c:v>282.83449999999999</c:v>
                </c:pt>
                <c:pt idx="952">
                  <c:v>285.62560416666599</c:v>
                </c:pt>
                <c:pt idx="953">
                  <c:v>286.650145833333</c:v>
                </c:pt>
                <c:pt idx="954">
                  <c:v>286.09360416666601</c:v>
                </c:pt>
                <c:pt idx="955">
                  <c:v>289.4056875</c:v>
                </c:pt>
                <c:pt idx="956">
                  <c:v>288.64222916666603</c:v>
                </c:pt>
                <c:pt idx="957">
                  <c:v>285.10652083333298</c:v>
                </c:pt>
                <c:pt idx="958">
                  <c:v>284.32414583333298</c:v>
                </c:pt>
                <c:pt idx="959">
                  <c:v>287.56866666666599</c:v>
                </c:pt>
                <c:pt idx="960">
                  <c:v>289.14585416666603</c:v>
                </c:pt>
                <c:pt idx="961">
                  <c:v>287.19104166666602</c:v>
                </c:pt>
                <c:pt idx="962">
                  <c:v>287.94779166666598</c:v>
                </c:pt>
                <c:pt idx="963">
                  <c:v>285.89472916666602</c:v>
                </c:pt>
                <c:pt idx="964">
                  <c:v>286.60399999999998</c:v>
                </c:pt>
                <c:pt idx="965">
                  <c:v>286.42314583333302</c:v>
                </c:pt>
                <c:pt idx="966">
                  <c:v>286.69070833333302</c:v>
                </c:pt>
                <c:pt idx="967">
                  <c:v>287.64333333333298</c:v>
                </c:pt>
                <c:pt idx="968">
                  <c:v>291.18166666666599</c:v>
                </c:pt>
                <c:pt idx="969">
                  <c:v>292.25889583333299</c:v>
                </c:pt>
                <c:pt idx="970">
                  <c:v>291.71214583333301</c:v>
                </c:pt>
                <c:pt idx="971">
                  <c:v>291.73943749999899</c:v>
                </c:pt>
                <c:pt idx="972">
                  <c:v>291.877062499999</c:v>
                </c:pt>
                <c:pt idx="973">
                  <c:v>294.84935416666599</c:v>
                </c:pt>
                <c:pt idx="974">
                  <c:v>294.31943749999999</c:v>
                </c:pt>
                <c:pt idx="975">
                  <c:v>293.75470833333299</c:v>
                </c:pt>
                <c:pt idx="976">
                  <c:v>295.356645833333</c:v>
                </c:pt>
                <c:pt idx="977">
                  <c:v>296.02779166666602</c:v>
                </c:pt>
                <c:pt idx="978">
                  <c:v>297.38</c:v>
                </c:pt>
                <c:pt idx="979">
                  <c:v>296.92962499999999</c:v>
                </c:pt>
                <c:pt idx="980">
                  <c:v>296.31025</c:v>
                </c:pt>
                <c:pt idx="981">
                  <c:v>297.34745833333301</c:v>
                </c:pt>
                <c:pt idx="982">
                  <c:v>296.06237499999997</c:v>
                </c:pt>
                <c:pt idx="983">
                  <c:v>294.07264583333301</c:v>
                </c:pt>
                <c:pt idx="984">
                  <c:v>294.01637085120802</c:v>
                </c:pt>
                <c:pt idx="985">
                  <c:v>293.40243401095802</c:v>
                </c:pt>
                <c:pt idx="986">
                  <c:v>293.54577883125</c:v>
                </c:pt>
                <c:pt idx="987">
                  <c:v>294.007874296041</c:v>
                </c:pt>
                <c:pt idx="988">
                  <c:v>295.08197916666597</c:v>
                </c:pt>
                <c:pt idx="989">
                  <c:v>295.69535416666599</c:v>
                </c:pt>
                <c:pt idx="990">
                  <c:v>296.95952083333299</c:v>
                </c:pt>
                <c:pt idx="991">
                  <c:v>297.19841281200002</c:v>
                </c:pt>
                <c:pt idx="992">
                  <c:v>298.31644665674997</c:v>
                </c:pt>
                <c:pt idx="993">
                  <c:v>297.92471439595801</c:v>
                </c:pt>
                <c:pt idx="994">
                  <c:v>297.85142926683301</c:v>
                </c:pt>
                <c:pt idx="995">
                  <c:v>297.967950744208</c:v>
                </c:pt>
                <c:pt idx="996">
                  <c:v>297.06917731483298</c:v>
                </c:pt>
                <c:pt idx="997">
                  <c:v>297.38597106033302</c:v>
                </c:pt>
                <c:pt idx="998">
                  <c:v>295.60982230116599</c:v>
                </c:pt>
                <c:pt idx="999">
                  <c:v>294.92541666666602</c:v>
                </c:pt>
              </c:numCache>
            </c:numRef>
          </c:yVal>
          <c:smooth val="0"/>
          <c:extLst>
            <c:ext xmlns:c16="http://schemas.microsoft.com/office/drawing/2014/chart" uri="{C3380CC4-5D6E-409C-BE32-E72D297353CC}">
              <c16:uniqueId val="{00000000-1217-4ABD-A996-7C37DF149C5E}"/>
            </c:ext>
          </c:extLst>
        </c:ser>
        <c:dLbls>
          <c:showLegendKey val="0"/>
          <c:showVal val="0"/>
          <c:showCatName val="0"/>
          <c:showSerName val="0"/>
          <c:showPercent val="0"/>
          <c:showBubbleSize val="0"/>
        </c:dLbls>
        <c:axId val="438408976"/>
        <c:axId val="438409456"/>
      </c:scatterChart>
      <c:valAx>
        <c:axId val="4384089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38409456"/>
        <c:crosses val="autoZero"/>
        <c:crossBetween val="midCat"/>
      </c:valAx>
      <c:valAx>
        <c:axId val="4384094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384089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EAA877-0F23-497E-A3D1-CDC0F9E602C9}" type="datetimeFigureOut">
              <a:rPr lang="en-IN" smtClean="0"/>
              <a:t>23-05-2025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173632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218028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31421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166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402979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EAA877-0F23-497E-A3D1-CDC0F9E602C9}" type="datetimeFigureOut">
              <a:rPr lang="en-IN" smtClean="0"/>
              <a:t>23-05-2025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1444862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EAA877-0F23-497E-A3D1-CDC0F9E602C9}" type="datetimeFigureOut">
              <a:rPr lang="en-IN" smtClean="0"/>
              <a:t>23-05-2025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2499966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AA877-0F23-497E-A3D1-CDC0F9E602C9}" type="datetimeFigureOut">
              <a:rPr lang="en-IN" smtClean="0"/>
              <a:t>23-05-2025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1947004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AA877-0F23-497E-A3D1-CDC0F9E602C9}" type="datetimeFigureOut">
              <a:rPr lang="en-IN" smtClean="0"/>
              <a:t>23-05-2025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52956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AA877-0F23-497E-A3D1-CDC0F9E602C9}" type="datetimeFigureOut">
              <a:rPr lang="en-IN" smtClean="0"/>
              <a:t>23-05-2025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72814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EAA877-0F23-497E-A3D1-CDC0F9E602C9}" type="datetimeFigureOut">
              <a:rPr lang="en-IN" smtClean="0"/>
              <a:t>23-05-2025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3910141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303388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EAA877-0F23-497E-A3D1-CDC0F9E602C9}" type="datetimeFigureOut">
              <a:rPr lang="en-IN" smtClean="0"/>
              <a:t>23-05-2025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2562907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EAA877-0F23-497E-A3D1-CDC0F9E602C9}" type="datetimeFigureOut">
              <a:rPr lang="en-IN" smtClean="0"/>
              <a:t>23-05-2025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270882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AA877-0F23-497E-A3D1-CDC0F9E602C9}" type="datetimeFigureOut">
              <a:rPr lang="en-IN" smtClean="0"/>
              <a:t>23-05-2025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6881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42828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AA877-0F23-497E-A3D1-CDC0F9E602C9}" type="datetimeFigureOut">
              <a:rPr lang="en-IN" smtClean="0"/>
              <a:t>23-05-2025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24A59E-DAC1-4C6D-9C7C-B719ADF9329A}" type="slidenum">
              <a:rPr lang="en-IN" smtClean="0"/>
              <a:t>‹#›</a:t>
            </a:fld>
            <a:endParaRPr lang="en-IN"/>
          </a:p>
        </p:txBody>
      </p:sp>
    </p:spTree>
    <p:extLst>
      <p:ext uri="{BB962C8B-B14F-4D97-AF65-F5344CB8AC3E}">
        <p14:creationId xmlns:p14="http://schemas.microsoft.com/office/powerpoint/2010/main" val="79202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3EAA877-0F23-497E-A3D1-CDC0F9E602C9}" type="datetimeFigureOut">
              <a:rPr lang="en-IN" smtClean="0"/>
              <a:t>23-05-2025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324A59E-DAC1-4C6D-9C7C-B719ADF9329A}" type="slidenum">
              <a:rPr lang="en-IN" smtClean="0"/>
              <a:t>‹#›</a:t>
            </a:fld>
            <a:endParaRPr lang="en-IN"/>
          </a:p>
        </p:txBody>
      </p:sp>
    </p:spTree>
    <p:extLst>
      <p:ext uri="{BB962C8B-B14F-4D97-AF65-F5344CB8AC3E}">
        <p14:creationId xmlns:p14="http://schemas.microsoft.com/office/powerpoint/2010/main" val="4891216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4760-76EE-591D-36E8-4C5C7726434C}"/>
              </a:ext>
            </a:extLst>
          </p:cNvPr>
          <p:cNvSpPr>
            <a:spLocks noGrp="1"/>
          </p:cNvSpPr>
          <p:nvPr>
            <p:ph type="title"/>
          </p:nvPr>
        </p:nvSpPr>
        <p:spPr>
          <a:xfrm>
            <a:off x="919119" y="2349909"/>
            <a:ext cx="10353761" cy="1543665"/>
          </a:xfrm>
        </p:spPr>
        <p:txBody>
          <a:bodyPr>
            <a:normAutofit fontScale="90000"/>
          </a:bodyPr>
          <a:lstStyle/>
          <a:p>
            <a:r>
              <a:rPr kumimoji="0" lang="en-US" sz="5400" i="0" u="none" strike="noStrike" kern="1200" cap="none" spc="0" normalizeH="0" baseline="0" noProof="0" dirty="0">
                <a:ln>
                  <a:noFill/>
                </a:ln>
                <a:solidFill>
                  <a:schemeClr val="accent4">
                    <a:lumMod val="60000"/>
                    <a:lumOff val="40000"/>
                  </a:schemeClr>
                </a:solidFill>
                <a:effectLst/>
                <a:uLnTx/>
                <a:uFillTx/>
                <a:latin typeface="Palatino Linotype" panose="02040502050505030304" pitchFamily="18" charset="0"/>
                <a:ea typeface="Segoe UI Light" charset="0"/>
                <a:cs typeface="Segoe UI Light" charset="0"/>
              </a:rPr>
              <a:t>Capstone Project – Weather Analysis</a:t>
            </a:r>
            <a:endParaRPr lang="en-IN" sz="5400" dirty="0">
              <a:solidFill>
                <a:schemeClr val="accent4">
                  <a:lumMod val="60000"/>
                  <a:lumOff val="40000"/>
                </a:schemeClr>
              </a:solidFill>
              <a:latin typeface="Palatino Linotype" panose="02040502050505030304" pitchFamily="18" charset="0"/>
            </a:endParaRPr>
          </a:p>
        </p:txBody>
      </p:sp>
    </p:spTree>
    <p:extLst>
      <p:ext uri="{BB962C8B-B14F-4D97-AF65-F5344CB8AC3E}">
        <p14:creationId xmlns:p14="http://schemas.microsoft.com/office/powerpoint/2010/main" val="317434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9F37F-E7FB-9C8C-2445-8D23F338F5CD}"/>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3. Are there any correlations between a city's geographical location (latitude and longitude) and its weather attributes, such as temperature or humidity?</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045B8B88-BE79-BDB4-26C5-14FEC6FECF92}"/>
              </a:ext>
            </a:extLst>
          </p:cNvPr>
          <p:cNvSpPr txBox="1"/>
          <p:nvPr/>
        </p:nvSpPr>
        <p:spPr>
          <a:xfrm>
            <a:off x="5604387" y="1935921"/>
            <a:ext cx="6096000" cy="3139321"/>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There are observable correlations between a city's geographical location and its weather attributes. Latitude has a moderate negative correlation with temperature, indicating that cities located farther from the equator tend to experience cooler climates. In contrast, longitude shows only a weak correlation with temperature. When it comes to humidity, both latitude and longitude exhibit very weak relationships, suggesting minimal influence of geographic location on humidity levels.</a:t>
            </a:r>
            <a:endParaRPr lang="en-IN"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5CE2B27-FF73-B5AC-0E5E-11D7A29927F9}"/>
              </a:ext>
            </a:extLst>
          </p:cNvPr>
          <p:cNvPicPr>
            <a:picLocks noChangeAspect="1"/>
          </p:cNvPicPr>
          <p:nvPr/>
        </p:nvPicPr>
        <p:blipFill>
          <a:blip r:embed="rId2"/>
          <a:stretch>
            <a:fillRect/>
          </a:stretch>
        </p:blipFill>
        <p:spPr>
          <a:xfrm>
            <a:off x="350642" y="2431395"/>
            <a:ext cx="5158740" cy="815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7309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673B-D34C-6298-B126-4527E33108FF}"/>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4. Identify the top three cities with the most frequent occurrence of rainy weather based on weather descriptions. What are the seasonal patterns?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513CA3A7-5659-2A0C-1738-F55A0D43A49A}"/>
              </a:ext>
            </a:extLst>
          </p:cNvPr>
          <p:cNvSpPr txBox="1"/>
          <p:nvPr/>
        </p:nvSpPr>
        <p:spPr>
          <a:xfrm>
            <a:off x="5182205" y="1935921"/>
            <a:ext cx="6096000" cy="2585323"/>
          </a:xfrm>
          <a:prstGeom prst="rect">
            <a:avLst/>
          </a:prstGeom>
          <a:noFill/>
        </p:spPr>
        <p:txBody>
          <a:bodyPr wrap="square">
            <a:spAutoFit/>
          </a:bodyPr>
          <a:lstStyle/>
          <a:p>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 top three cities experiencing the most frequent rainy weather events are Toronto with 15 occurrences, Montreal with 14, and Vancouver with 13. These cities are located in regions that typically experience cooler, wetter climates, especially during transitional seasons like fall and spring. Such seasonal shifts bring increased atmospheric moisture, contributing to a higher frequency of rainy days.</a:t>
            </a:r>
            <a:endParaRPr lang="en-IN" dirty="0">
              <a:solidFill>
                <a:schemeClr val="accent6">
                  <a:lumMod val="60000"/>
                  <a:lumOff val="40000"/>
                </a:schemeClr>
              </a:solidFill>
            </a:endParaRPr>
          </a:p>
        </p:txBody>
      </p:sp>
      <p:graphicFrame>
        <p:nvGraphicFramePr>
          <p:cNvPr id="5" name="Chart 4">
            <a:extLst>
              <a:ext uri="{FF2B5EF4-FFF2-40B4-BE49-F238E27FC236}">
                <a16:creationId xmlns:a16="http://schemas.microsoft.com/office/drawing/2014/main" id="{222AB6E1-8AB9-B55C-1F56-B63D142FA725}"/>
              </a:ext>
            </a:extLst>
          </p:cNvPr>
          <p:cNvGraphicFramePr>
            <a:graphicFrameLocks/>
          </p:cNvGraphicFramePr>
          <p:nvPr/>
        </p:nvGraphicFramePr>
        <p:xfrm>
          <a:off x="516193" y="193592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835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35EA-1621-F9CD-A23B-803C8A28018F}"/>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5. Is there a correlation between humidity levels and air pressure? How might this relationship affect weather conditions?</a:t>
            </a:r>
            <a:endParaRPr lang="en-IN" sz="1800" dirty="0">
              <a:solidFill>
                <a:schemeClr val="accent4">
                  <a:lumMod val="60000"/>
                  <a:lumOff val="40000"/>
                </a:schemeClr>
              </a:solidFill>
            </a:endParaRPr>
          </a:p>
        </p:txBody>
      </p:sp>
      <p:sp>
        <p:nvSpPr>
          <p:cNvPr id="5" name="TextBox 4">
            <a:extLst>
              <a:ext uri="{FF2B5EF4-FFF2-40B4-BE49-F238E27FC236}">
                <a16:creationId xmlns:a16="http://schemas.microsoft.com/office/drawing/2014/main" id="{E72D80AB-6561-49DE-3B4A-410A64F09AD9}"/>
              </a:ext>
            </a:extLst>
          </p:cNvPr>
          <p:cNvSpPr txBox="1"/>
          <p:nvPr/>
        </p:nvSpPr>
        <p:spPr>
          <a:xfrm>
            <a:off x="5299587" y="2221057"/>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There is no strong or consistent correlation between humidity levels and air pressure. Most data points cluster around high humidity and stable pressure, indicating little interaction. Thus, humidity alone is not a reliable predictor of air pressure changes, and other factors like temperature and wind are more influential in weather conditions.</a:t>
            </a:r>
            <a:endParaRPr lang="en-IN" dirty="0">
              <a:solidFill>
                <a:schemeClr val="accent6">
                  <a:lumMod val="60000"/>
                  <a:lumOff val="40000"/>
                </a:schemeClr>
              </a:solidFill>
            </a:endParaRPr>
          </a:p>
        </p:txBody>
      </p:sp>
      <p:graphicFrame>
        <p:nvGraphicFramePr>
          <p:cNvPr id="6" name="Chart 5">
            <a:extLst>
              <a:ext uri="{FF2B5EF4-FFF2-40B4-BE49-F238E27FC236}">
                <a16:creationId xmlns:a16="http://schemas.microsoft.com/office/drawing/2014/main" id="{B748CB61-5FE9-C237-5780-9D5D4634E0F7}"/>
              </a:ext>
            </a:extLst>
          </p:cNvPr>
          <p:cNvGraphicFramePr>
            <a:graphicFrameLocks/>
          </p:cNvGraphicFramePr>
          <p:nvPr/>
        </p:nvGraphicFramePr>
        <p:xfrm>
          <a:off x="614516" y="2127444"/>
          <a:ext cx="4572000" cy="2495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668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173D-52B8-9B69-28CA-2CF0C3CC74B7}"/>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6. Explore the impact of wind direction on temperature for coastal cities. Are there noticeable patterns?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15D8A665-B97E-AD9A-6016-BB12D6BFB80E}"/>
              </a:ext>
            </a:extLst>
          </p:cNvPr>
          <p:cNvSpPr txBox="1"/>
          <p:nvPr/>
        </p:nvSpPr>
        <p:spPr>
          <a:xfrm>
            <a:off x="5171556" y="2613756"/>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r>
              <a:rPr lang="en-US" dirty="0">
                <a:solidFill>
                  <a:schemeClr val="accent4">
                    <a:lumMod val="60000"/>
                    <a:lumOff val="40000"/>
                  </a:schemeClr>
                </a:solidFill>
              </a:rPr>
              <a:t> </a:t>
            </a:r>
          </a:p>
          <a:p>
            <a:pPr algn="just"/>
            <a:r>
              <a:rPr lang="en-US" dirty="0">
                <a:solidFill>
                  <a:schemeClr val="accent6">
                    <a:lumMod val="60000"/>
                    <a:lumOff val="40000"/>
                  </a:schemeClr>
                </a:solidFill>
              </a:rPr>
              <a:t>Certain wind directions consistently bring warmer or colder air to coastal cities. These patterns vary by region, with ocean breezes and continental winds influencing temperatures differently. Coastal cities often show distinct temperature responses compared to inland cities, even at similar latitudes, highlighting the impact of regional wind effects.</a:t>
            </a:r>
            <a:endParaRPr lang="en-IN" dirty="0">
              <a:solidFill>
                <a:schemeClr val="accent6">
                  <a:lumMod val="60000"/>
                  <a:lumOff val="40000"/>
                </a:schemeClr>
              </a:solidFill>
            </a:endParaRPr>
          </a:p>
        </p:txBody>
      </p:sp>
      <p:graphicFrame>
        <p:nvGraphicFramePr>
          <p:cNvPr id="5" name="Chart 4">
            <a:extLst>
              <a:ext uri="{FF2B5EF4-FFF2-40B4-BE49-F238E27FC236}">
                <a16:creationId xmlns:a16="http://schemas.microsoft.com/office/drawing/2014/main" id="{518A3150-CB69-48FC-7C6F-C3B09A02CAC4}"/>
              </a:ext>
            </a:extLst>
          </p:cNvPr>
          <p:cNvGraphicFramePr>
            <a:graphicFrameLocks/>
          </p:cNvGraphicFramePr>
          <p:nvPr/>
        </p:nvGraphicFramePr>
        <p:xfrm>
          <a:off x="609620" y="2337426"/>
          <a:ext cx="4561936" cy="28609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455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5C22-873D-604B-BE99-79EF9513195E}"/>
              </a:ext>
            </a:extLst>
          </p:cNvPr>
          <p:cNvSpPr>
            <a:spLocks noGrp="1"/>
          </p:cNvSpPr>
          <p:nvPr>
            <p:ph type="title"/>
          </p:nvPr>
        </p:nvSpPr>
        <p:spPr/>
        <p:txBody>
          <a:bodyPr>
            <a:normAutofit/>
          </a:bodyPr>
          <a:lstStyle/>
          <a:p>
            <a:pPr algn="l"/>
            <a:r>
              <a:rPr lang="en-US" sz="1800" dirty="0">
                <a:solidFill>
                  <a:schemeClr val="accent4">
                    <a:lumMod val="60000"/>
                    <a:lumOff val="40000"/>
                  </a:schemeClr>
                </a:solidFill>
              </a:rPr>
              <a:t>7.Are there specific months when cities experience significant temperature fluctuations? What might explain these variations?</a:t>
            </a:r>
            <a:endParaRPr lang="en-IN" sz="1800" dirty="0">
              <a:solidFill>
                <a:schemeClr val="accent4">
                  <a:lumMod val="60000"/>
                  <a:lumOff val="40000"/>
                </a:schemeClr>
              </a:solidFill>
            </a:endParaRPr>
          </a:p>
        </p:txBody>
      </p:sp>
      <p:sp>
        <p:nvSpPr>
          <p:cNvPr id="6" name="TextBox 5">
            <a:extLst>
              <a:ext uri="{FF2B5EF4-FFF2-40B4-BE49-F238E27FC236}">
                <a16:creationId xmlns:a16="http://schemas.microsoft.com/office/drawing/2014/main" id="{66CFB5F4-7996-B861-C33D-DB95C41DC232}"/>
              </a:ext>
            </a:extLst>
          </p:cNvPr>
          <p:cNvSpPr txBox="1"/>
          <p:nvPr/>
        </p:nvSpPr>
        <p:spPr>
          <a:xfrm>
            <a:off x="5250426" y="2274838"/>
            <a:ext cx="6096000" cy="2308324"/>
          </a:xfrm>
          <a:prstGeom prst="rect">
            <a:avLst/>
          </a:prstGeom>
          <a:noFill/>
        </p:spPr>
        <p:txBody>
          <a:bodyPr wrap="square">
            <a:spAutoFit/>
          </a:bodyPr>
          <a:lstStyle/>
          <a:p>
            <a:r>
              <a:rPr lang="en-US" b="1" dirty="0">
                <a:solidFill>
                  <a:schemeClr val="accent4">
                    <a:lumMod val="60000"/>
                    <a:lumOff val="40000"/>
                  </a:schemeClr>
                </a:solidFill>
              </a:rPr>
              <a:t>Conclusion: </a:t>
            </a:r>
          </a:p>
          <a:p>
            <a:pPr algn="just"/>
            <a:r>
              <a:rPr lang="en-US" dirty="0">
                <a:solidFill>
                  <a:schemeClr val="accent6">
                    <a:lumMod val="60000"/>
                    <a:lumOff val="40000"/>
                  </a:schemeClr>
                </a:solidFill>
              </a:rPr>
              <a:t>February shows the highest temperature fluctuations, especially in inland cities like Indianapolis and Detroit due to winter storms. Coastal and Mediterranean cities, such as San Francisco and Tel Aviv, experience smaller swings thanks to oceanic influence. Geographic location and climate type play key roles. Overall, February’s average fluctuation across cities is around 36°C.</a:t>
            </a:r>
            <a:endParaRPr lang="en-IN" dirty="0">
              <a:solidFill>
                <a:schemeClr val="accent6">
                  <a:lumMod val="60000"/>
                  <a:lumOff val="40000"/>
                </a:schemeClr>
              </a:solidFill>
            </a:endParaRPr>
          </a:p>
        </p:txBody>
      </p:sp>
      <p:graphicFrame>
        <p:nvGraphicFramePr>
          <p:cNvPr id="7" name="Chart 6">
            <a:extLst>
              <a:ext uri="{FF2B5EF4-FFF2-40B4-BE49-F238E27FC236}">
                <a16:creationId xmlns:a16="http://schemas.microsoft.com/office/drawing/2014/main" id="{442E6759-3073-837A-4850-D5DD640B5C43}"/>
              </a:ext>
            </a:extLst>
          </p:cNvPr>
          <p:cNvGraphicFramePr>
            <a:graphicFrameLocks/>
          </p:cNvGraphicFramePr>
          <p:nvPr/>
        </p:nvGraphicFramePr>
        <p:xfrm>
          <a:off x="668950" y="2345641"/>
          <a:ext cx="4581476" cy="1812756"/>
        </p:xfrm>
        <a:graphic>
          <a:graphicData uri="http://schemas.openxmlformats.org/drawingml/2006/chart">
            <c:chart xmlns:c="http://schemas.openxmlformats.org/drawingml/2006/chart" xmlns:r="http://schemas.openxmlformats.org/officeDocument/2006/relationships" r:id="rId2"/>
          </a:graphicData>
        </a:graphic>
      </p:graphicFrame>
      <p:pic>
        <p:nvPicPr>
          <p:cNvPr id="9" name="Graphic 8">
            <a:extLst>
              <a:ext uri="{FF2B5EF4-FFF2-40B4-BE49-F238E27FC236}">
                <a16:creationId xmlns:a16="http://schemas.microsoft.com/office/drawing/2014/main" id="{BA8E42DD-2AD3-5492-D533-FEF3682FD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951" y="4229200"/>
            <a:ext cx="1700624" cy="1263138"/>
          </a:xfrm>
          <a:prstGeom prst="rect">
            <a:avLst/>
          </a:prstGeom>
        </p:spPr>
      </p:pic>
    </p:spTree>
    <p:extLst>
      <p:ext uri="{BB962C8B-B14F-4D97-AF65-F5344CB8AC3E}">
        <p14:creationId xmlns:p14="http://schemas.microsoft.com/office/powerpoint/2010/main" val="226614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4FC9-A4A0-82C6-0280-15265E8A328F}"/>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8.Identify periods of extreme weather events, such as storms or heatwaves, by analyzing the time-based data. What patterns emerge?</a:t>
            </a:r>
            <a:endParaRPr lang="en-IN" sz="1800" dirty="0">
              <a:solidFill>
                <a:schemeClr val="accent4">
                  <a:lumMod val="60000"/>
                  <a:lumOff val="40000"/>
                </a:schemeClr>
              </a:solidFill>
            </a:endParaRPr>
          </a:p>
        </p:txBody>
      </p:sp>
      <p:graphicFrame>
        <p:nvGraphicFramePr>
          <p:cNvPr id="5" name="Chart 4">
            <a:extLst>
              <a:ext uri="{FF2B5EF4-FFF2-40B4-BE49-F238E27FC236}">
                <a16:creationId xmlns:a16="http://schemas.microsoft.com/office/drawing/2014/main" id="{5BDA41E2-065D-6DF1-0111-F57272F7A7C4}"/>
              </a:ext>
            </a:extLst>
          </p:cNvPr>
          <p:cNvGraphicFramePr>
            <a:graphicFrameLocks/>
          </p:cNvGraphicFramePr>
          <p:nvPr/>
        </p:nvGraphicFramePr>
        <p:xfrm>
          <a:off x="653845" y="217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ABD7E18-F23B-5F53-6911-166157F6C9D6}"/>
              </a:ext>
            </a:extLst>
          </p:cNvPr>
          <p:cNvSpPr txBox="1"/>
          <p:nvPr/>
        </p:nvSpPr>
        <p:spPr>
          <a:xfrm>
            <a:off x="5442155" y="2184831"/>
            <a:ext cx="6096000" cy="2031325"/>
          </a:xfrm>
          <a:prstGeom prst="rect">
            <a:avLst/>
          </a:prstGeom>
          <a:noFill/>
        </p:spPr>
        <p:txBody>
          <a:bodyPr wrap="square">
            <a:spAutoFit/>
          </a:bodyPr>
          <a:lstStyle/>
          <a:p>
            <a:pPr algn="just"/>
            <a:r>
              <a:rPr lang="en-US" dirty="0">
                <a:solidFill>
                  <a:schemeClr val="accent4">
                    <a:lumMod val="60000"/>
                    <a:lumOff val="40000"/>
                  </a:schemeClr>
                </a:solidFill>
              </a:rPr>
              <a:t> </a:t>
            </a:r>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 Storm activity peaks in early spring, with April showing the strongest winds and highest intensity. Summer months also see moderate storm activity, especially from July to September. Winter months remain calm, with the lowest wind speeds. Storms labeled "proximity" show high variability, making them less predictable.</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70774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DE6D-EE48-6411-8993-F5415345D9D8}"/>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9.Are there any notable differences in temperature trends between northern and southern hemisphere cities over the year? How do they relate to seasons?</a:t>
            </a:r>
            <a:endParaRPr lang="en-IN" sz="1800" dirty="0">
              <a:solidFill>
                <a:schemeClr val="accent4">
                  <a:lumMod val="60000"/>
                  <a:lumOff val="40000"/>
                </a:schemeClr>
              </a:solidFill>
            </a:endParaRPr>
          </a:p>
        </p:txBody>
      </p:sp>
      <p:graphicFrame>
        <p:nvGraphicFramePr>
          <p:cNvPr id="3" name="Chart 2">
            <a:extLst>
              <a:ext uri="{FF2B5EF4-FFF2-40B4-BE49-F238E27FC236}">
                <a16:creationId xmlns:a16="http://schemas.microsoft.com/office/drawing/2014/main" id="{3F845CC5-DF60-061E-7EC1-61E89B1F321F}"/>
              </a:ext>
            </a:extLst>
          </p:cNvPr>
          <p:cNvGraphicFramePr>
            <a:graphicFrameLocks/>
          </p:cNvGraphicFramePr>
          <p:nvPr/>
        </p:nvGraphicFramePr>
        <p:xfrm>
          <a:off x="913795" y="2111691"/>
          <a:ext cx="4238308" cy="263461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B2F35C4-9BFA-0214-811E-0321F993913A}"/>
              </a:ext>
            </a:extLst>
          </p:cNvPr>
          <p:cNvSpPr txBox="1"/>
          <p:nvPr/>
        </p:nvSpPr>
        <p:spPr>
          <a:xfrm>
            <a:off x="5182205" y="2111691"/>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r>
              <a:rPr lang="en-US" dirty="0">
                <a:solidFill>
                  <a:schemeClr val="accent4">
                    <a:lumMod val="60000"/>
                    <a:lumOff val="40000"/>
                  </a:schemeClr>
                </a:solidFill>
              </a:rPr>
              <a:t> </a:t>
            </a:r>
          </a:p>
          <a:p>
            <a:pPr algn="just"/>
            <a:r>
              <a:rPr lang="en-US" dirty="0">
                <a:solidFill>
                  <a:schemeClr val="accent6">
                    <a:lumMod val="60000"/>
                    <a:lumOff val="40000"/>
                  </a:schemeClr>
                </a:solidFill>
              </a:rPr>
              <a:t>Southern Hemisphere cities are warmer on average than Northern Hemisphere cities from 2012–2017. Both hemispheres show a gradual warming trend. Seasonal differences drive this contrast—Northern Hemisphere winters (Dec–Feb) lower yearly averages, while Southern Hemisphere summers during the same months raise theirs.</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262587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1CF2-70EC-6EF1-7E0E-5A4435E71A04}"/>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6. Explore the impact of wind direction on temperature for coastal cities. Are there noticeable patterns?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AF11877E-7FDE-4389-B15F-9B5746109776}"/>
              </a:ext>
            </a:extLst>
          </p:cNvPr>
          <p:cNvSpPr txBox="1"/>
          <p:nvPr/>
        </p:nvSpPr>
        <p:spPr>
          <a:xfrm>
            <a:off x="5299588" y="2523103"/>
            <a:ext cx="5967968"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During extreme heat, cities face high pressure, variable humidity, and low to moderate winds, worsening heat stress and health risks. Residents adapt with cooling systems, hydration, and heat-aware urban planning. Higher humidity increases discomfort and energy demand. Effective adaptation helps reduce the negative impacts of prolonged heat.</a:t>
            </a:r>
            <a:endParaRPr lang="en-IN" dirty="0">
              <a:solidFill>
                <a:schemeClr val="accent6">
                  <a:lumMod val="60000"/>
                  <a:lumOff val="40000"/>
                </a:schemeClr>
              </a:solidFill>
            </a:endParaRPr>
          </a:p>
        </p:txBody>
      </p:sp>
      <p:graphicFrame>
        <p:nvGraphicFramePr>
          <p:cNvPr id="7" name="Chart 6">
            <a:extLst>
              <a:ext uri="{FF2B5EF4-FFF2-40B4-BE49-F238E27FC236}">
                <a16:creationId xmlns:a16="http://schemas.microsoft.com/office/drawing/2014/main" id="{C3B57DF4-4ECE-4DD4-BA04-7A21DCED194F}"/>
              </a:ext>
            </a:extLst>
          </p:cNvPr>
          <p:cNvGraphicFramePr>
            <a:graphicFrameLocks/>
          </p:cNvGraphicFramePr>
          <p:nvPr/>
        </p:nvGraphicFramePr>
        <p:xfrm>
          <a:off x="274812" y="2162790"/>
          <a:ext cx="5024776" cy="30289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6934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C4A5-93D5-B5D0-4B8B-17BE203929C9}"/>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11.Investigate whether temperature anomalies (unusual deviations from the norm) coincide with certain events or environmental factors in specific cities.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E7A0A7D9-DE56-88C5-C634-FA6942457304}"/>
              </a:ext>
            </a:extLst>
          </p:cNvPr>
          <p:cNvSpPr txBox="1"/>
          <p:nvPr/>
        </p:nvSpPr>
        <p:spPr>
          <a:xfrm>
            <a:off x="5653548" y="2275601"/>
            <a:ext cx="5614008" cy="2862322"/>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San Diego shows a strong positive temperature spike in May, indicating a possible heatwave linked to environmental factors. Las Vegas and Miami also show unusual warmth in spring and fall, likely from urban heat islands or climate shifts. Cold cities like Minneapolis and Denver have winter dips, possibly due to polar vortex activity. Cities with moderate climates like Tel Aviv and Vancouver experience fewer temperature anomalies.</a:t>
            </a:r>
            <a:endParaRPr lang="en-IN" dirty="0">
              <a:solidFill>
                <a:schemeClr val="accent6">
                  <a:lumMod val="60000"/>
                  <a:lumOff val="40000"/>
                </a:schemeClr>
              </a:solidFill>
            </a:endParaRPr>
          </a:p>
        </p:txBody>
      </p:sp>
      <p:graphicFrame>
        <p:nvGraphicFramePr>
          <p:cNvPr id="5" name="Chart 4">
            <a:extLst>
              <a:ext uri="{FF2B5EF4-FFF2-40B4-BE49-F238E27FC236}">
                <a16:creationId xmlns:a16="http://schemas.microsoft.com/office/drawing/2014/main" id="{1FFF7BCF-F391-34B6-3F0F-80054FB0DBAA}"/>
              </a:ext>
            </a:extLst>
          </p:cNvPr>
          <p:cNvGraphicFramePr>
            <a:graphicFrameLocks/>
          </p:cNvGraphicFramePr>
          <p:nvPr/>
        </p:nvGraphicFramePr>
        <p:xfrm>
          <a:off x="278599" y="2275602"/>
          <a:ext cx="5256962" cy="28623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2609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2A39-43A1-7A31-FD09-3644FF90E989}"/>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12.Analyze the impact of temperature on energy consumption patterns in cities. Are there noticeable trends or correlations?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D0A37329-C4AA-DB09-6460-D80EA3BCD7FA}"/>
              </a:ext>
            </a:extLst>
          </p:cNvPr>
          <p:cNvSpPr txBox="1"/>
          <p:nvPr/>
        </p:nvSpPr>
        <p:spPr>
          <a:xfrm>
            <a:off x="5171556" y="2432154"/>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 scatter plot reveals a strong positive correlation between average temperature and energy consumption in cities. Higher temperatures drive increased use of cooling systems, boosting electricity demand. This shows temperature is a major factor in urban energy patterns. Accounting for climate is vital for effective energy planning amid warming and urban growth.</a:t>
            </a:r>
            <a:endParaRPr lang="en-IN" dirty="0">
              <a:solidFill>
                <a:schemeClr val="accent6">
                  <a:lumMod val="60000"/>
                  <a:lumOff val="40000"/>
                </a:schemeClr>
              </a:solidFill>
            </a:endParaRPr>
          </a:p>
        </p:txBody>
      </p:sp>
      <p:graphicFrame>
        <p:nvGraphicFramePr>
          <p:cNvPr id="5" name="Chart 4">
            <a:extLst>
              <a:ext uri="{FF2B5EF4-FFF2-40B4-BE49-F238E27FC236}">
                <a16:creationId xmlns:a16="http://schemas.microsoft.com/office/drawing/2014/main" id="{2E7013F4-DF28-A71A-C7DF-77E3860ED78F}"/>
              </a:ext>
            </a:extLst>
          </p:cNvPr>
          <p:cNvGraphicFramePr>
            <a:graphicFrameLocks/>
          </p:cNvGraphicFramePr>
          <p:nvPr/>
        </p:nvGraphicFramePr>
        <p:xfrm>
          <a:off x="444190" y="2432155"/>
          <a:ext cx="4598020" cy="2308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573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E905-C2DA-CD03-7AE2-656ADBFAF17C}"/>
              </a:ext>
            </a:extLst>
          </p:cNvPr>
          <p:cNvSpPr>
            <a:spLocks noGrp="1"/>
          </p:cNvSpPr>
          <p:nvPr>
            <p:ph type="ctrTitle"/>
          </p:nvPr>
        </p:nvSpPr>
        <p:spPr>
          <a:xfrm>
            <a:off x="-2219647" y="-383458"/>
            <a:ext cx="9001462" cy="1306205"/>
          </a:xfrm>
        </p:spPr>
        <p:txBody>
          <a:bodyPr>
            <a:normAutofit/>
          </a:bodyPr>
          <a:lstStyle/>
          <a:p>
            <a:r>
              <a:rPr lang="en-IN" sz="3200" dirty="0">
                <a:solidFill>
                  <a:schemeClr val="accent4">
                    <a:lumMod val="60000"/>
                    <a:lumOff val="40000"/>
                  </a:schemeClr>
                </a:solidFill>
              </a:rPr>
              <a:t>INTRODUCTION</a:t>
            </a:r>
          </a:p>
        </p:txBody>
      </p:sp>
      <p:sp>
        <p:nvSpPr>
          <p:cNvPr id="3" name="Subtitle 2">
            <a:extLst>
              <a:ext uri="{FF2B5EF4-FFF2-40B4-BE49-F238E27FC236}">
                <a16:creationId xmlns:a16="http://schemas.microsoft.com/office/drawing/2014/main" id="{5F8412EB-C6AE-8017-F8A9-C68A1E399AC2}"/>
              </a:ext>
            </a:extLst>
          </p:cNvPr>
          <p:cNvSpPr>
            <a:spLocks noGrp="1"/>
          </p:cNvSpPr>
          <p:nvPr>
            <p:ph type="subTitle" idx="1"/>
          </p:nvPr>
        </p:nvSpPr>
        <p:spPr>
          <a:xfrm>
            <a:off x="393290" y="1150374"/>
            <a:ext cx="11405419" cy="5230761"/>
          </a:xfrm>
        </p:spPr>
        <p:txBody>
          <a:bodyPr/>
          <a:lstStyle/>
          <a:p>
            <a:pPr marL="342900" indent="-342900" algn="just">
              <a:buFont typeface="Arial" panose="020B0604020202020204" pitchFamily="34" charset="0"/>
              <a:buChar char="•"/>
            </a:pPr>
            <a:r>
              <a:rPr lang="en-US" dirty="0">
                <a:solidFill>
                  <a:schemeClr val="accent6">
                    <a:lumMod val="60000"/>
                    <a:lumOff val="40000"/>
                  </a:schemeClr>
                </a:solidFill>
              </a:rPr>
              <a:t>Weather has a profound influence on our daily routines, global systems, and economic sectors. From agriculture and aviation to city infrastructure and emergency preparedness, understanding weather behaviors and anomalies is vital for planning and resilience. This analysis delves into critical meteorological elements such as temperature fluctuations, humidity patterns, pressure changes, wind dynamics, and extreme weather phenomena.</a:t>
            </a:r>
          </a:p>
          <a:p>
            <a:pPr marL="342900" indent="-342900" algn="just">
              <a:buFont typeface="Arial" panose="020B0604020202020204" pitchFamily="34" charset="0"/>
              <a:buChar char="•"/>
            </a:pPr>
            <a:r>
              <a:rPr lang="en-US" dirty="0">
                <a:solidFill>
                  <a:schemeClr val="accent6">
                    <a:lumMod val="60000"/>
                    <a:lumOff val="40000"/>
                  </a:schemeClr>
                </a:solidFill>
              </a:rPr>
              <a:t>By utilizing data visualization and analytical tools, this study aims to uncover regional differences, seasonal behaviors, and underlying weather trends. Through this exploration, we gain meaningful insights that support climate awareness, strategic forecasting, and more informed decision-making across various domains.</a:t>
            </a:r>
          </a:p>
          <a:p>
            <a:pPr marL="342900" indent="-342900" algn="l">
              <a:buFont typeface="Arial" panose="020B0604020202020204" pitchFamily="34" charset="0"/>
              <a:buChar char="•"/>
            </a:pPr>
            <a:endParaRPr lang="en-IN" dirty="0">
              <a:solidFill>
                <a:schemeClr val="accent6">
                  <a:lumMod val="60000"/>
                  <a:lumOff val="40000"/>
                </a:schemeClr>
              </a:solidFill>
            </a:endParaRPr>
          </a:p>
        </p:txBody>
      </p:sp>
    </p:spTree>
    <p:extLst>
      <p:ext uri="{BB962C8B-B14F-4D97-AF65-F5344CB8AC3E}">
        <p14:creationId xmlns:p14="http://schemas.microsoft.com/office/powerpoint/2010/main" val="3507929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A1CF-912F-3D3E-6679-A9641CACDDD4}"/>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13.How do specific wind patterns impact air quality and pollution dispersion in urban areas? Analyze wind direction data for insights.</a:t>
            </a:r>
            <a:endParaRPr lang="en-IN" sz="1800" dirty="0">
              <a:solidFill>
                <a:schemeClr val="accent4">
                  <a:lumMod val="60000"/>
                  <a:lumOff val="40000"/>
                </a:schemeClr>
              </a:solidFill>
            </a:endParaRPr>
          </a:p>
        </p:txBody>
      </p:sp>
      <p:graphicFrame>
        <p:nvGraphicFramePr>
          <p:cNvPr id="3" name="Table 2">
            <a:extLst>
              <a:ext uri="{FF2B5EF4-FFF2-40B4-BE49-F238E27FC236}">
                <a16:creationId xmlns:a16="http://schemas.microsoft.com/office/drawing/2014/main" id="{B3B1B226-32FD-6A92-2987-E8B52425CB26}"/>
              </a:ext>
            </a:extLst>
          </p:cNvPr>
          <p:cNvGraphicFramePr>
            <a:graphicFrameLocks noGrp="1"/>
          </p:cNvGraphicFramePr>
          <p:nvPr/>
        </p:nvGraphicFramePr>
        <p:xfrm>
          <a:off x="550818" y="1954552"/>
          <a:ext cx="4901490" cy="3590652"/>
        </p:xfrm>
        <a:graphic>
          <a:graphicData uri="http://schemas.openxmlformats.org/drawingml/2006/table">
            <a:tbl>
              <a:tblPr>
                <a:tableStyleId>{5C22544A-7EE6-4342-B048-85BDC9FD1C3A}</a:tableStyleId>
              </a:tblPr>
              <a:tblGrid>
                <a:gridCol w="569665">
                  <a:extLst>
                    <a:ext uri="{9D8B030D-6E8A-4147-A177-3AD203B41FA5}">
                      <a16:colId xmlns:a16="http://schemas.microsoft.com/office/drawing/2014/main" val="624158936"/>
                    </a:ext>
                  </a:extLst>
                </a:gridCol>
                <a:gridCol w="1127461">
                  <a:extLst>
                    <a:ext uri="{9D8B030D-6E8A-4147-A177-3AD203B41FA5}">
                      <a16:colId xmlns:a16="http://schemas.microsoft.com/office/drawing/2014/main" val="1960384030"/>
                    </a:ext>
                  </a:extLst>
                </a:gridCol>
                <a:gridCol w="973177">
                  <a:extLst>
                    <a:ext uri="{9D8B030D-6E8A-4147-A177-3AD203B41FA5}">
                      <a16:colId xmlns:a16="http://schemas.microsoft.com/office/drawing/2014/main" val="3342569051"/>
                    </a:ext>
                  </a:extLst>
                </a:gridCol>
                <a:gridCol w="973177">
                  <a:extLst>
                    <a:ext uri="{9D8B030D-6E8A-4147-A177-3AD203B41FA5}">
                      <a16:colId xmlns:a16="http://schemas.microsoft.com/office/drawing/2014/main" val="2920490718"/>
                    </a:ext>
                  </a:extLst>
                </a:gridCol>
                <a:gridCol w="1258010">
                  <a:extLst>
                    <a:ext uri="{9D8B030D-6E8A-4147-A177-3AD203B41FA5}">
                      <a16:colId xmlns:a16="http://schemas.microsoft.com/office/drawing/2014/main" val="1174748094"/>
                    </a:ext>
                  </a:extLst>
                </a:gridCol>
              </a:tblGrid>
              <a:tr h="102185">
                <a:tc>
                  <a:txBody>
                    <a:bodyPr/>
                    <a:lstStyle/>
                    <a:p>
                      <a:pPr algn="l" fontAlgn="b"/>
                      <a:r>
                        <a:rPr lang="en-IN" sz="1000" u="none" strike="noStrike">
                          <a:effectLst/>
                        </a:rPr>
                        <a:t>City</a:t>
                      </a:r>
                      <a:endParaRPr lang="en-IN" sz="1000" b="1" i="0" u="none" strike="noStrike">
                        <a:solidFill>
                          <a:srgbClr val="FFFFFF"/>
                        </a:solidFill>
                        <a:effectLst/>
                        <a:latin typeface="Calibri" panose="020F0502020204030204" pitchFamily="34" charset="0"/>
                      </a:endParaRPr>
                    </a:p>
                  </a:txBody>
                  <a:tcPr marL="7121" marR="7121" marT="7121" marB="0" anchor="b"/>
                </a:tc>
                <a:tc>
                  <a:txBody>
                    <a:bodyPr/>
                    <a:lstStyle/>
                    <a:p>
                      <a:pPr algn="l" fontAlgn="b"/>
                      <a:r>
                        <a:rPr lang="en-IN" sz="1000" u="none" strike="noStrike">
                          <a:effectLst/>
                        </a:rPr>
                        <a:t> wind_direction</a:t>
                      </a:r>
                      <a:endParaRPr lang="en-IN" sz="1000" b="1" i="0" u="none" strike="noStrike">
                        <a:solidFill>
                          <a:srgbClr val="FFFFFF"/>
                        </a:solidFill>
                        <a:effectLst/>
                        <a:latin typeface="Calibri" panose="020F0502020204030204" pitchFamily="34" charset="0"/>
                      </a:endParaRPr>
                    </a:p>
                  </a:txBody>
                  <a:tcPr marL="7121" marR="7121" marT="7121" marB="0" anchor="b"/>
                </a:tc>
                <a:tc>
                  <a:txBody>
                    <a:bodyPr/>
                    <a:lstStyle/>
                    <a:p>
                      <a:pPr algn="l" fontAlgn="b"/>
                      <a:r>
                        <a:rPr lang="en-IN" sz="1000" u="none" strike="noStrike">
                          <a:effectLst/>
                        </a:rPr>
                        <a:t> Avg_Humidity</a:t>
                      </a:r>
                      <a:endParaRPr lang="en-IN" sz="1000" b="1" i="0" u="none" strike="noStrike">
                        <a:solidFill>
                          <a:srgbClr val="FFFFFF"/>
                        </a:solidFill>
                        <a:effectLst/>
                        <a:latin typeface="Calibri" panose="020F0502020204030204" pitchFamily="34" charset="0"/>
                      </a:endParaRPr>
                    </a:p>
                  </a:txBody>
                  <a:tcPr marL="7121" marR="7121" marT="7121" marB="0" anchor="b"/>
                </a:tc>
                <a:tc>
                  <a:txBody>
                    <a:bodyPr/>
                    <a:lstStyle/>
                    <a:p>
                      <a:pPr algn="l" fontAlgn="b"/>
                      <a:r>
                        <a:rPr lang="en-IN" sz="1000" u="none" strike="noStrike">
                          <a:effectLst/>
                        </a:rPr>
                        <a:t> Avg_Pressure</a:t>
                      </a:r>
                      <a:endParaRPr lang="en-IN" sz="1000" b="1" i="0" u="none" strike="noStrike">
                        <a:solidFill>
                          <a:srgbClr val="FFFFFF"/>
                        </a:solidFill>
                        <a:effectLst/>
                        <a:latin typeface="Calibri" panose="020F0502020204030204" pitchFamily="34" charset="0"/>
                      </a:endParaRPr>
                    </a:p>
                  </a:txBody>
                  <a:tcPr marL="7121" marR="7121" marT="7121" marB="0" anchor="b"/>
                </a:tc>
                <a:tc>
                  <a:txBody>
                    <a:bodyPr/>
                    <a:lstStyle/>
                    <a:p>
                      <a:pPr algn="l" fontAlgn="b"/>
                      <a:r>
                        <a:rPr lang="en-IN" sz="1000" u="none" strike="noStrike">
                          <a:effectLst/>
                        </a:rPr>
                        <a:t> Observation_Count</a:t>
                      </a:r>
                      <a:endParaRPr lang="en-IN" sz="1000" b="1" i="0" u="none" strike="noStrike">
                        <a:solidFill>
                          <a:srgbClr val="FFFFFF"/>
                        </a:solidFill>
                        <a:effectLst/>
                        <a:latin typeface="Calibri" panose="020F0502020204030204" pitchFamily="34" charset="0"/>
                      </a:endParaRPr>
                    </a:p>
                  </a:txBody>
                  <a:tcPr marL="7121" marR="7121" marT="7121" marB="0" anchor="b"/>
                </a:tc>
                <a:extLst>
                  <a:ext uri="{0D108BD9-81ED-4DB2-BD59-A6C34878D82A}">
                    <a16:rowId xmlns:a16="http://schemas.microsoft.com/office/drawing/2014/main" val="2523360077"/>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33.97929354</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1020.72043</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2516</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3164951011"/>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299</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dirty="0">
                          <a:effectLst/>
                        </a:rPr>
                        <a:t>45.30118577</a:t>
                      </a:r>
                      <a:endParaRPr lang="en-IN" sz="1000" b="0" i="0" u="none" strike="noStrike" dirty="0">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983.128752</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1266</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1915055105"/>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330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dirty="0">
                          <a:effectLst/>
                        </a:rPr>
                        <a:t>44.028125</a:t>
                      </a:r>
                      <a:endParaRPr lang="en-IN" sz="1000" b="0" i="0" u="none" strike="noStrike" dirty="0">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1019.02064</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974</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833593293"/>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320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dirty="0">
                          <a:effectLst/>
                        </a:rPr>
                        <a:t>44.18230852</a:t>
                      </a:r>
                      <a:endParaRPr lang="en-IN" sz="1000" b="0" i="0" u="none" strike="noStrike" dirty="0">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1020.048988</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942</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1506760264"/>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340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42.65642151</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1019.617551</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927</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2177944876"/>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350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45.21315469</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1019.194511</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839</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791908384"/>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360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46.33458177</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1022.052696</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820</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1893652477"/>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310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40.21446384</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1018.149383</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811</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3550369324"/>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36.63037634</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1014.101469</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749</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1686251474"/>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38.93640054</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1016.740591</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747</a:t>
                      </a:r>
                      <a:endParaRPr lang="en-IN" sz="1000" b="0" i="0" u="none" strike="noStrike">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766329991"/>
                  </a:ext>
                </a:extLst>
              </a:tr>
              <a:tr h="182874">
                <a:tc>
                  <a:txBody>
                    <a:bodyPr/>
                    <a:lstStyle/>
                    <a:p>
                      <a:pPr algn="l" fontAlgn="ctr"/>
                      <a:r>
                        <a:rPr lang="en-IN" sz="1000" u="none" strike="noStrike">
                          <a:effectLst/>
                        </a:rPr>
                        <a:t>Albuquerque</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dirty="0">
                          <a:effectLst/>
                        </a:rPr>
                        <a:t>10</a:t>
                      </a:r>
                      <a:endParaRPr lang="en-IN" sz="1000" b="0" i="0" u="none" strike="noStrike" dirty="0">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48.10326087</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a:effectLst/>
                        </a:rPr>
                        <a:t>1019.442359</a:t>
                      </a:r>
                      <a:endParaRPr lang="en-IN" sz="1000" b="0" i="0" u="none" strike="noStrike">
                        <a:solidFill>
                          <a:srgbClr val="000000"/>
                        </a:solidFill>
                        <a:effectLst/>
                        <a:latin typeface="Calibri" panose="020F0502020204030204" pitchFamily="34" charset="0"/>
                      </a:endParaRPr>
                    </a:p>
                  </a:txBody>
                  <a:tcPr marL="7121" marR="7121" marT="7121" marB="0" anchor="ctr"/>
                </a:tc>
                <a:tc>
                  <a:txBody>
                    <a:bodyPr/>
                    <a:lstStyle/>
                    <a:p>
                      <a:pPr algn="r" fontAlgn="ctr"/>
                      <a:r>
                        <a:rPr lang="en-IN" sz="1000" u="none" strike="noStrike" dirty="0">
                          <a:effectLst/>
                        </a:rPr>
                        <a:t>746</a:t>
                      </a:r>
                      <a:endParaRPr lang="en-IN" sz="1000" b="0" i="0" u="none" strike="noStrike" dirty="0">
                        <a:solidFill>
                          <a:srgbClr val="000000"/>
                        </a:solidFill>
                        <a:effectLst/>
                        <a:latin typeface="Calibri" panose="020F0502020204030204" pitchFamily="34" charset="0"/>
                      </a:endParaRPr>
                    </a:p>
                  </a:txBody>
                  <a:tcPr marL="7121" marR="7121" marT="7121" marB="0" anchor="ctr"/>
                </a:tc>
                <a:extLst>
                  <a:ext uri="{0D108BD9-81ED-4DB2-BD59-A6C34878D82A}">
                    <a16:rowId xmlns:a16="http://schemas.microsoft.com/office/drawing/2014/main" val="3750787823"/>
                  </a:ext>
                </a:extLst>
              </a:tr>
            </a:tbl>
          </a:graphicData>
        </a:graphic>
      </p:graphicFrame>
      <p:sp>
        <p:nvSpPr>
          <p:cNvPr id="5" name="TextBox 4">
            <a:extLst>
              <a:ext uri="{FF2B5EF4-FFF2-40B4-BE49-F238E27FC236}">
                <a16:creationId xmlns:a16="http://schemas.microsoft.com/office/drawing/2014/main" id="{55197566-08E2-E06F-DAC6-DC7211FC7FB2}"/>
              </a:ext>
            </a:extLst>
          </p:cNvPr>
          <p:cNvSpPr txBox="1"/>
          <p:nvPr/>
        </p:nvSpPr>
        <p:spPr>
          <a:xfrm>
            <a:off x="5545182" y="1954552"/>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Analysis of wind direction data shows varied wind patterns across cities, influencing how pollution disperses. Certain directions help clear pollutants, while stagnant or circular patterns may trap them. Cities with dominant, consistent wind flows tend to have better air quality. Understanding wind patterns aids in urban air quality management and planning.</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1062501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CE7D-00E0-D8B1-7086-E06F23B8A452}"/>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14.Identify cities prone to strong winds and the potential consequences, such as increased risk of natural disasters or challenges for transportation.</a:t>
            </a:r>
            <a:endParaRPr lang="en-IN" sz="1800" dirty="0">
              <a:solidFill>
                <a:schemeClr val="accent4">
                  <a:lumMod val="60000"/>
                  <a:lumOff val="40000"/>
                </a:schemeClr>
              </a:solidFill>
            </a:endParaRPr>
          </a:p>
        </p:txBody>
      </p:sp>
      <p:graphicFrame>
        <p:nvGraphicFramePr>
          <p:cNvPr id="3" name="Chart 2">
            <a:extLst>
              <a:ext uri="{FF2B5EF4-FFF2-40B4-BE49-F238E27FC236}">
                <a16:creationId xmlns:a16="http://schemas.microsoft.com/office/drawing/2014/main" id="{B64C4459-177C-2F9E-60FA-50BDBF27633D}"/>
              </a:ext>
            </a:extLst>
          </p:cNvPr>
          <p:cNvGraphicFramePr>
            <a:graphicFrameLocks/>
          </p:cNvGraphicFramePr>
          <p:nvPr/>
        </p:nvGraphicFramePr>
        <p:xfrm>
          <a:off x="442452" y="2075447"/>
          <a:ext cx="4912493" cy="294883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8DBBB79-2685-F9E5-DB9D-F54C1CA355F0}"/>
              </a:ext>
            </a:extLst>
          </p:cNvPr>
          <p:cNvSpPr txBox="1"/>
          <p:nvPr/>
        </p:nvSpPr>
        <p:spPr>
          <a:xfrm>
            <a:off x="5466735" y="2242595"/>
            <a:ext cx="6096000" cy="2031325"/>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Dallas shows the highest wind exposure, followed by Phoenix, New York, and San Diego. Strong winds, especially with haze, increase risks like wildfires, dust storms, and transport disruptions. These cities face visibility issues and flight delays. Wind hazard planning and resilient infrastructure are essential for safety.</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366126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4B1B-D9E4-35C3-44C5-479849F39CCC}"/>
              </a:ext>
            </a:extLst>
          </p:cNvPr>
          <p:cNvSpPr>
            <a:spLocks noGrp="1"/>
          </p:cNvSpPr>
          <p:nvPr>
            <p:ph type="title"/>
          </p:nvPr>
        </p:nvSpPr>
        <p:spPr/>
        <p:txBody>
          <a:bodyPr>
            <a:normAutofit/>
          </a:bodyPr>
          <a:lstStyle/>
          <a:p>
            <a:pPr algn="just"/>
            <a:r>
              <a:rPr lang="en-US" sz="1800" dirty="0">
                <a:solidFill>
                  <a:schemeClr val="accent4">
                    <a:lumMod val="60000"/>
                    <a:lumOff val="40000"/>
                  </a:schemeClr>
                </a:solidFill>
              </a:rPr>
              <a:t>15.Explore whether wind speed and direction influence the frequency and severity of weather-related events (e.g., hurricanes, storms) in coastal cities.</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C8E37F02-FCDE-DC8C-2944-6C730CB9CB09}"/>
              </a:ext>
            </a:extLst>
          </p:cNvPr>
          <p:cNvSpPr txBox="1"/>
          <p:nvPr/>
        </p:nvSpPr>
        <p:spPr>
          <a:xfrm>
            <a:off x="5584723" y="2274838"/>
            <a:ext cx="6096000"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 chart shows no strong link between wind speed/direction and severe weather events in coastal cities. Inland Dallas recorded higher wind speeds than coastal cities under hazy conditions. Wind patterns varied without clear correlation to event severity. A deeper analysis is needed to assess wind's full impact on coastal weather events.</a:t>
            </a:r>
            <a:endParaRPr lang="en-IN" dirty="0">
              <a:solidFill>
                <a:schemeClr val="accent6">
                  <a:lumMod val="60000"/>
                  <a:lumOff val="40000"/>
                </a:schemeClr>
              </a:solidFill>
            </a:endParaRPr>
          </a:p>
        </p:txBody>
      </p:sp>
      <p:graphicFrame>
        <p:nvGraphicFramePr>
          <p:cNvPr id="5" name="Chart 4">
            <a:extLst>
              <a:ext uri="{FF2B5EF4-FFF2-40B4-BE49-F238E27FC236}">
                <a16:creationId xmlns:a16="http://schemas.microsoft.com/office/drawing/2014/main" id="{3621D640-E826-9D84-6C25-76E72130B8A2}"/>
              </a:ext>
            </a:extLst>
          </p:cNvPr>
          <p:cNvGraphicFramePr>
            <a:graphicFrameLocks/>
          </p:cNvGraphicFramePr>
          <p:nvPr/>
        </p:nvGraphicFramePr>
        <p:xfrm>
          <a:off x="762000" y="2256503"/>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4802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CE77-0C7A-17DD-7D2D-507B151B45D3}"/>
              </a:ext>
            </a:extLst>
          </p:cNvPr>
          <p:cNvSpPr>
            <a:spLocks noGrp="1"/>
          </p:cNvSpPr>
          <p:nvPr>
            <p:ph type="title"/>
          </p:nvPr>
        </p:nvSpPr>
        <p:spPr>
          <a:xfrm>
            <a:off x="919119" y="2765839"/>
            <a:ext cx="10353761" cy="1326321"/>
          </a:xfrm>
        </p:spPr>
        <p:txBody>
          <a:bodyPr/>
          <a:lstStyle/>
          <a:p>
            <a:r>
              <a:rPr lang="en-IN" dirty="0">
                <a:solidFill>
                  <a:schemeClr val="accent4">
                    <a:lumMod val="60000"/>
                    <a:lumOff val="40000"/>
                  </a:schemeClr>
                </a:solidFill>
              </a:rPr>
              <a:t>Power bi </a:t>
            </a:r>
            <a:r>
              <a:rPr kumimoji="0" lang="en-US" sz="3600" b="1" i="0" u="none" strike="noStrike" kern="1200" cap="none" spc="0" normalizeH="0" baseline="0" noProof="0" dirty="0">
                <a:ln>
                  <a:noFill/>
                </a:ln>
                <a:solidFill>
                  <a:schemeClr val="accent4">
                    <a:lumMod val="60000"/>
                    <a:lumOff val="40000"/>
                  </a:schemeClr>
                </a:solidFill>
                <a:effectLst/>
                <a:uLnTx/>
                <a:uFillTx/>
                <a:latin typeface="+mj-lt"/>
                <a:ea typeface="+mj-ea"/>
                <a:cs typeface="+mj-cs"/>
              </a:rPr>
              <a:t>Problem Statements</a:t>
            </a:r>
            <a:endParaRPr lang="en-IN" dirty="0"/>
          </a:p>
        </p:txBody>
      </p:sp>
    </p:spTree>
    <p:extLst>
      <p:ext uri="{BB962C8B-B14F-4D97-AF65-F5344CB8AC3E}">
        <p14:creationId xmlns:p14="http://schemas.microsoft.com/office/powerpoint/2010/main" val="251752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9149-0412-7ED2-841E-BCD0A986F766}"/>
              </a:ext>
            </a:extLst>
          </p:cNvPr>
          <p:cNvSpPr>
            <a:spLocks noGrp="1"/>
          </p:cNvSpPr>
          <p:nvPr>
            <p:ph type="title"/>
          </p:nvPr>
        </p:nvSpPr>
        <p:spPr/>
        <p:txBody>
          <a:bodyPr>
            <a:normAutofit/>
          </a:bodyPr>
          <a:lstStyle/>
          <a:p>
            <a:pPr algn="l"/>
            <a:r>
              <a:rPr lang="en-IN" sz="1800" dirty="0">
                <a:solidFill>
                  <a:schemeClr val="accent4">
                    <a:lumMod val="60000"/>
                    <a:lumOff val="40000"/>
                  </a:schemeClr>
                </a:solidFill>
                <a:latin typeface="Bookman Old Style" panose="02050604050505020204" pitchFamily="18" charset="0"/>
              </a:rPr>
              <a:t>1.</a:t>
            </a:r>
            <a:r>
              <a:rPr lang="en-US" sz="1800" i="0" dirty="0">
                <a:solidFill>
                  <a:schemeClr val="accent4">
                    <a:lumMod val="60000"/>
                    <a:lumOff val="40000"/>
                  </a:schemeClr>
                </a:solidFill>
                <a:effectLst/>
                <a:latin typeface="Bookman Old Style" panose="02050604050505020204" pitchFamily="18" charset="0"/>
              </a:rPr>
              <a:t>Can you create a geographical map in Power BI showing the distribution of cities in the dataset based on their latitude and longitude?</a:t>
            </a:r>
            <a:br>
              <a:rPr lang="en-US" sz="1800" i="0" dirty="0">
                <a:solidFill>
                  <a:schemeClr val="accent4">
                    <a:lumMod val="60000"/>
                    <a:lumOff val="40000"/>
                  </a:schemeClr>
                </a:solidFill>
                <a:effectLst/>
                <a:latin typeface="Plus Jakarta Sans"/>
              </a:rPr>
            </a:b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BA974213-C22B-0FD9-367E-82C2571A26D0}"/>
              </a:ext>
            </a:extLst>
          </p:cNvPr>
          <p:cNvSpPr txBox="1"/>
          <p:nvPr/>
        </p:nvSpPr>
        <p:spPr>
          <a:xfrm>
            <a:off x="6459794" y="2274838"/>
            <a:ext cx="4807762" cy="2308324"/>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City distribution is concentrated in particular regions, typically near key economic centers or regions with favorable environmental conditions. This visualization is valuable for spotting less represented areas, aiding in strategic urban planning and infrastructure expansion.</a:t>
            </a:r>
            <a:endParaRPr lang="en-IN" dirty="0">
              <a:solidFill>
                <a:schemeClr val="accent6">
                  <a:lumMod val="60000"/>
                  <a:lumOff val="40000"/>
                </a:schemeClr>
              </a:solidFill>
            </a:endParaRPr>
          </a:p>
        </p:txBody>
      </p:sp>
      <p:pic>
        <p:nvPicPr>
          <p:cNvPr id="6" name="Picture 5">
            <a:extLst>
              <a:ext uri="{FF2B5EF4-FFF2-40B4-BE49-F238E27FC236}">
                <a16:creationId xmlns:a16="http://schemas.microsoft.com/office/drawing/2014/main" id="{5CCC3231-65EC-7128-9939-AA1303B73720}"/>
              </a:ext>
            </a:extLst>
          </p:cNvPr>
          <p:cNvPicPr>
            <a:picLocks noChangeAspect="1"/>
          </p:cNvPicPr>
          <p:nvPr/>
        </p:nvPicPr>
        <p:blipFill>
          <a:blip r:embed="rId2"/>
          <a:stretch>
            <a:fillRect/>
          </a:stretch>
        </p:blipFill>
        <p:spPr>
          <a:xfrm>
            <a:off x="599767" y="2015613"/>
            <a:ext cx="5683045" cy="3982063"/>
          </a:xfrm>
          <a:prstGeom prst="rect">
            <a:avLst/>
          </a:prstGeom>
        </p:spPr>
      </p:pic>
    </p:spTree>
    <p:extLst>
      <p:ext uri="{BB962C8B-B14F-4D97-AF65-F5344CB8AC3E}">
        <p14:creationId xmlns:p14="http://schemas.microsoft.com/office/powerpoint/2010/main" val="469870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2BA4-D895-7FCB-19A7-4C052BBB6F76}"/>
              </a:ext>
            </a:extLst>
          </p:cNvPr>
          <p:cNvSpPr>
            <a:spLocks noGrp="1"/>
          </p:cNvSpPr>
          <p:nvPr>
            <p:ph type="title"/>
          </p:nvPr>
        </p:nvSpPr>
        <p:spPr/>
        <p:txBody>
          <a:bodyPr>
            <a:normAutofit/>
          </a:bodyPr>
          <a:lstStyle/>
          <a:p>
            <a:pPr algn="l"/>
            <a:r>
              <a:rPr lang="en-US" sz="1800" dirty="0">
                <a:solidFill>
                  <a:schemeClr val="accent4">
                    <a:lumMod val="60000"/>
                    <a:lumOff val="40000"/>
                  </a:schemeClr>
                </a:solidFill>
              </a:rPr>
              <a:t>2.In Power BI, can you create a bar chart representing the top 10 countries with the highest number of cities in the dataset?</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77D544E1-C93C-9045-C0E8-AE37EFB767A1}"/>
              </a:ext>
            </a:extLst>
          </p:cNvPr>
          <p:cNvSpPr txBox="1"/>
          <p:nvPr/>
        </p:nvSpPr>
        <p:spPr>
          <a:xfrm>
            <a:off x="6862916" y="2136338"/>
            <a:ext cx="4404639" cy="3139321"/>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Countries with expansive land areas or advanced urban development tend to have a higher number of cities in the dataset. This visualization reflects regional patterns in population distribution and infrastructure growth. It serves as a useful tool for assessing urban concentration. Such insights can support planning efforts in rapidly developing or underrepresented areas.</a:t>
            </a:r>
            <a:endParaRPr lang="en-IN" dirty="0">
              <a:solidFill>
                <a:schemeClr val="accent6">
                  <a:lumMod val="60000"/>
                  <a:lumOff val="40000"/>
                </a:schemeClr>
              </a:solidFill>
            </a:endParaRPr>
          </a:p>
        </p:txBody>
      </p:sp>
      <p:pic>
        <p:nvPicPr>
          <p:cNvPr id="6" name="Picture 5">
            <a:extLst>
              <a:ext uri="{FF2B5EF4-FFF2-40B4-BE49-F238E27FC236}">
                <a16:creationId xmlns:a16="http://schemas.microsoft.com/office/drawing/2014/main" id="{2CD55CC3-C20C-2A6F-B6FB-87050BC4C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4" y="2212258"/>
            <a:ext cx="5771535" cy="3431457"/>
          </a:xfrm>
          <a:prstGeom prst="rect">
            <a:avLst/>
          </a:prstGeom>
        </p:spPr>
      </p:pic>
    </p:spTree>
    <p:extLst>
      <p:ext uri="{BB962C8B-B14F-4D97-AF65-F5344CB8AC3E}">
        <p14:creationId xmlns:p14="http://schemas.microsoft.com/office/powerpoint/2010/main" val="3128515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ACAD-AE44-1092-F526-4CB5C4CF1338}"/>
              </a:ext>
            </a:extLst>
          </p:cNvPr>
          <p:cNvSpPr>
            <a:spLocks noGrp="1"/>
          </p:cNvSpPr>
          <p:nvPr>
            <p:ph type="title"/>
          </p:nvPr>
        </p:nvSpPr>
        <p:spPr>
          <a:xfrm>
            <a:off x="913795" y="609600"/>
            <a:ext cx="10353761" cy="1012723"/>
          </a:xfrm>
        </p:spPr>
        <p:txBody>
          <a:bodyPr>
            <a:noAutofit/>
          </a:bodyPr>
          <a:lstStyle/>
          <a:p>
            <a:pPr algn="just"/>
            <a:r>
              <a:rPr lang="en-US" sz="1800" i="0" dirty="0">
                <a:solidFill>
                  <a:schemeClr val="accent4">
                    <a:lumMod val="60000"/>
                    <a:lumOff val="40000"/>
                  </a:schemeClr>
                </a:solidFill>
                <a:effectLst/>
                <a:latin typeface="Bookman Old Style" panose="02050604050505020204" pitchFamily="18" charset="0"/>
              </a:rPr>
              <a:t>3.How does the distribution of cities in terms of latitude vary across different continents? Create a scatter plot in Power BI to illustrate this.</a:t>
            </a:r>
          </a:p>
        </p:txBody>
      </p:sp>
      <p:sp>
        <p:nvSpPr>
          <p:cNvPr id="4" name="TextBox 3">
            <a:extLst>
              <a:ext uri="{FF2B5EF4-FFF2-40B4-BE49-F238E27FC236}">
                <a16:creationId xmlns:a16="http://schemas.microsoft.com/office/drawing/2014/main" id="{52397B84-B702-848D-BD13-CF8CDCDEBB15}"/>
              </a:ext>
            </a:extLst>
          </p:cNvPr>
          <p:cNvSpPr txBox="1"/>
          <p:nvPr/>
        </p:nvSpPr>
        <p:spPr>
          <a:xfrm>
            <a:off x="5958348" y="2027336"/>
            <a:ext cx="5309208" cy="3416320"/>
          </a:xfrm>
          <a:prstGeom prst="rect">
            <a:avLst/>
          </a:prstGeom>
          <a:noFill/>
        </p:spPr>
        <p:txBody>
          <a:bodyPr wrap="square">
            <a:spAutoFit/>
          </a:bodyPr>
          <a:lstStyle/>
          <a:p>
            <a:pPr algn="just"/>
            <a:r>
              <a:rPr lang="en-US" b="1" dirty="0">
                <a:solidFill>
                  <a:schemeClr val="accent4">
                    <a:lumMod val="60000"/>
                    <a:lumOff val="40000"/>
                  </a:schemeClr>
                </a:solidFill>
                <a:latin typeface="Bookman Old Style" panose="02050604050505020204" pitchFamily="18" charset="0"/>
              </a:rPr>
              <a:t>Conclusion:</a:t>
            </a:r>
          </a:p>
          <a:p>
            <a:pPr algn="just"/>
            <a:r>
              <a:rPr lang="en-US" dirty="0">
                <a:solidFill>
                  <a:schemeClr val="accent6">
                    <a:lumMod val="60000"/>
                    <a:lumOff val="40000"/>
                  </a:schemeClr>
                </a:solidFill>
                <a:latin typeface="Bookman Old Style" panose="02050604050505020204" pitchFamily="18" charset="0"/>
              </a:rPr>
              <a:t>Latitude plays a key role in shaping climate, with equatorial cities being warmer and those farther away experiencing cooler conditions. The distribution of cities across different latitudes varies by continent, indicating diverse environmental zones. These patterns reflect how geography influences population settlement and urban development. Analyzing latitude helps in understanding regional planning and climate adaptation needs.</a:t>
            </a:r>
            <a:endParaRPr lang="en-IN" dirty="0">
              <a:solidFill>
                <a:schemeClr val="accent6">
                  <a:lumMod val="60000"/>
                  <a:lumOff val="40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79A6052C-FA72-A619-0B09-A29935187112}"/>
              </a:ext>
            </a:extLst>
          </p:cNvPr>
          <p:cNvPicPr>
            <a:picLocks noChangeAspect="1"/>
          </p:cNvPicPr>
          <p:nvPr/>
        </p:nvPicPr>
        <p:blipFill>
          <a:blip r:embed="rId2"/>
          <a:stretch>
            <a:fillRect/>
          </a:stretch>
        </p:blipFill>
        <p:spPr>
          <a:xfrm>
            <a:off x="294967" y="1860187"/>
            <a:ext cx="5456904" cy="3696929"/>
          </a:xfrm>
          <a:prstGeom prst="rect">
            <a:avLst/>
          </a:prstGeom>
        </p:spPr>
      </p:pic>
    </p:spTree>
    <p:extLst>
      <p:ext uri="{BB962C8B-B14F-4D97-AF65-F5344CB8AC3E}">
        <p14:creationId xmlns:p14="http://schemas.microsoft.com/office/powerpoint/2010/main" val="114763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50B6-1A86-599F-D3FE-33AF9EAFF6F6}"/>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latin typeface="Bookman Old Style" panose="02050604050505020204" pitchFamily="18" charset="0"/>
              </a:rPr>
              <a:t>4.Create a line chart in Power BI to display the temperature trends over time for a selected city. Highlight extreme temperature</a:t>
            </a:r>
            <a:br>
              <a:rPr lang="en-US" sz="1800" i="0" dirty="0">
                <a:solidFill>
                  <a:schemeClr val="accent4">
                    <a:lumMod val="60000"/>
                    <a:lumOff val="40000"/>
                  </a:schemeClr>
                </a:solidFill>
                <a:effectLst/>
                <a:latin typeface="Bookman Old Style" panose="02050604050505020204" pitchFamily="18" charset="0"/>
              </a:rPr>
            </a:br>
            <a:r>
              <a:rPr lang="en-US" sz="1800" i="0" dirty="0">
                <a:solidFill>
                  <a:schemeClr val="accent4">
                    <a:lumMod val="60000"/>
                    <a:lumOff val="40000"/>
                  </a:schemeClr>
                </a:solidFill>
                <a:effectLst/>
                <a:latin typeface="Bookman Old Style" panose="02050604050505020204" pitchFamily="18" charset="0"/>
              </a:rPr>
              <a:t>events.</a:t>
            </a:r>
            <a:br>
              <a:rPr lang="en-US" sz="1800" i="0" dirty="0">
                <a:solidFill>
                  <a:schemeClr val="accent4">
                    <a:lumMod val="60000"/>
                    <a:lumOff val="40000"/>
                  </a:schemeClr>
                </a:solidFill>
                <a:effectLst/>
                <a:latin typeface="Bookman Old Style" panose="02050604050505020204" pitchFamily="18" charset="0"/>
              </a:rPr>
            </a:br>
            <a:endParaRPr lang="en-IN" sz="1800" dirty="0">
              <a:solidFill>
                <a:schemeClr val="accent4">
                  <a:lumMod val="60000"/>
                  <a:lumOff val="40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id="{8CEA86D1-FE73-C508-4ED3-49B045D5077C}"/>
              </a:ext>
            </a:extLst>
          </p:cNvPr>
          <p:cNvSpPr txBox="1"/>
          <p:nvPr/>
        </p:nvSpPr>
        <p:spPr>
          <a:xfrm>
            <a:off x="5663380" y="1997839"/>
            <a:ext cx="5604175" cy="3139321"/>
          </a:xfrm>
          <a:prstGeom prst="rect">
            <a:avLst/>
          </a:prstGeom>
          <a:noFill/>
        </p:spPr>
        <p:txBody>
          <a:bodyPr wrap="square">
            <a:spAutoFit/>
          </a:bodyPr>
          <a:lstStyle/>
          <a:p>
            <a:pPr algn="just"/>
            <a:r>
              <a:rPr lang="en-US" b="1" dirty="0">
                <a:solidFill>
                  <a:schemeClr val="accent4">
                    <a:lumMod val="60000"/>
                    <a:lumOff val="40000"/>
                  </a:schemeClr>
                </a:solidFill>
                <a:latin typeface="Bookman Old Style" panose="02050604050505020204" pitchFamily="18" charset="0"/>
              </a:rPr>
              <a:t>Conclusion:</a:t>
            </a:r>
          </a:p>
          <a:p>
            <a:pPr algn="just"/>
            <a:r>
              <a:rPr lang="en-US" dirty="0">
                <a:solidFill>
                  <a:schemeClr val="accent6">
                    <a:lumMod val="60000"/>
                    <a:lumOff val="40000"/>
                  </a:schemeClr>
                </a:solidFill>
                <a:latin typeface="Bookman Old Style" panose="02050604050505020204" pitchFamily="18" charset="0"/>
              </a:rPr>
              <a:t>The line chart reveals a gradual increase in the average and maximum temperatures from 2012 to 2017. The minimum temperature dropped significantly in 2013 and 2015, indicating potential cold extremes during those years. From 2016 to 2017, all temperature metrics show an upward trend, suggesting a warming pattern. These fluctuations highlight both warming trends and occasional extreme cold events in the selected city.</a:t>
            </a:r>
            <a:endParaRPr lang="en-IN" dirty="0">
              <a:solidFill>
                <a:schemeClr val="accent6">
                  <a:lumMod val="60000"/>
                  <a:lumOff val="40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C57782B6-699F-962A-A841-B5B320B1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61" y="1775707"/>
            <a:ext cx="4778267" cy="3760559"/>
          </a:xfrm>
          <a:prstGeom prst="rect">
            <a:avLst/>
          </a:prstGeom>
        </p:spPr>
      </p:pic>
    </p:spTree>
    <p:extLst>
      <p:ext uri="{BB962C8B-B14F-4D97-AF65-F5344CB8AC3E}">
        <p14:creationId xmlns:p14="http://schemas.microsoft.com/office/powerpoint/2010/main" val="3176256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95D3-4AFC-7DD1-29F1-243AA5DCBEF3}"/>
              </a:ext>
            </a:extLst>
          </p:cNvPr>
          <p:cNvSpPr>
            <a:spLocks noGrp="1"/>
          </p:cNvSpPr>
          <p:nvPr>
            <p:ph type="title"/>
          </p:nvPr>
        </p:nvSpPr>
        <p:spPr>
          <a:xfrm>
            <a:off x="747252" y="570271"/>
            <a:ext cx="10628670" cy="1326321"/>
          </a:xfrm>
        </p:spPr>
        <p:txBody>
          <a:bodyPr>
            <a:normAutofit/>
          </a:bodyPr>
          <a:lstStyle/>
          <a:p>
            <a:pPr algn="l"/>
            <a:r>
              <a:rPr lang="en-US" sz="1800" i="0" dirty="0">
                <a:solidFill>
                  <a:schemeClr val="accent4">
                    <a:lumMod val="60000"/>
                    <a:lumOff val="40000"/>
                  </a:schemeClr>
                </a:solidFill>
                <a:effectLst/>
                <a:latin typeface="Bookman Old Style" panose="02050604050505020204" pitchFamily="18" charset="0"/>
              </a:rPr>
              <a:t>5.How does humidity vary across different cities? Generate a heatmap in Power BI to visualize this variation.</a:t>
            </a:r>
            <a:br>
              <a:rPr lang="en-US" sz="1800" i="0" dirty="0">
                <a:solidFill>
                  <a:schemeClr val="accent4">
                    <a:lumMod val="60000"/>
                    <a:lumOff val="40000"/>
                  </a:schemeClr>
                </a:solidFill>
                <a:effectLst/>
                <a:latin typeface="Bookman Old Style" panose="02050604050505020204" pitchFamily="18" charset="0"/>
              </a:rPr>
            </a:br>
            <a:endParaRPr lang="en-IN" sz="1800" dirty="0">
              <a:solidFill>
                <a:schemeClr val="accent4">
                  <a:lumMod val="60000"/>
                  <a:lumOff val="40000"/>
                </a:schemeClr>
              </a:solidFill>
              <a:latin typeface="Bookman Old Style" panose="02050604050505020204" pitchFamily="18" charset="0"/>
            </a:endParaRPr>
          </a:p>
        </p:txBody>
      </p:sp>
      <p:pic>
        <p:nvPicPr>
          <p:cNvPr id="4" name="Picture 3">
            <a:extLst>
              <a:ext uri="{FF2B5EF4-FFF2-40B4-BE49-F238E27FC236}">
                <a16:creationId xmlns:a16="http://schemas.microsoft.com/office/drawing/2014/main" id="{5F98FB86-7E62-EF3B-0908-716BC4CEC7F5}"/>
              </a:ext>
            </a:extLst>
          </p:cNvPr>
          <p:cNvPicPr>
            <a:picLocks noChangeAspect="1"/>
          </p:cNvPicPr>
          <p:nvPr/>
        </p:nvPicPr>
        <p:blipFill>
          <a:blip r:embed="rId2"/>
          <a:stretch>
            <a:fillRect/>
          </a:stretch>
        </p:blipFill>
        <p:spPr>
          <a:xfrm>
            <a:off x="747252" y="1896592"/>
            <a:ext cx="5486400" cy="3772985"/>
          </a:xfrm>
          <a:prstGeom prst="rect">
            <a:avLst/>
          </a:prstGeom>
        </p:spPr>
      </p:pic>
      <p:sp>
        <p:nvSpPr>
          <p:cNvPr id="6" name="TextBox 5">
            <a:extLst>
              <a:ext uri="{FF2B5EF4-FFF2-40B4-BE49-F238E27FC236}">
                <a16:creationId xmlns:a16="http://schemas.microsoft.com/office/drawing/2014/main" id="{BB2755C9-92E7-1732-30B1-31ED2C5500B5}"/>
              </a:ext>
            </a:extLst>
          </p:cNvPr>
          <p:cNvSpPr txBox="1"/>
          <p:nvPr/>
        </p:nvSpPr>
        <p:spPr>
          <a:xfrm>
            <a:off x="6479457" y="1989244"/>
            <a:ext cx="4896465" cy="3416320"/>
          </a:xfrm>
          <a:prstGeom prst="rect">
            <a:avLst/>
          </a:prstGeom>
          <a:noFill/>
        </p:spPr>
        <p:txBody>
          <a:bodyPr wrap="square">
            <a:spAutoFit/>
          </a:bodyPr>
          <a:lstStyle/>
          <a:p>
            <a:pPr algn="just"/>
            <a:r>
              <a:rPr lang="en-US" b="1" dirty="0">
                <a:solidFill>
                  <a:schemeClr val="accent4">
                    <a:lumMod val="60000"/>
                    <a:lumOff val="40000"/>
                  </a:schemeClr>
                </a:solidFill>
                <a:latin typeface="Bookman Old Style" panose="02050604050505020204" pitchFamily="18" charset="0"/>
              </a:rPr>
              <a:t>Conclusion:</a:t>
            </a:r>
          </a:p>
          <a:p>
            <a:pPr algn="just"/>
            <a:r>
              <a:rPr lang="en-US" dirty="0">
                <a:solidFill>
                  <a:schemeClr val="accent6">
                    <a:lumMod val="60000"/>
                    <a:lumOff val="40000"/>
                  </a:schemeClr>
                </a:solidFill>
                <a:latin typeface="Bookman Old Style" panose="02050604050505020204" pitchFamily="18" charset="0"/>
              </a:rPr>
              <a:t>The heatmap shows notable variation in humidity levels across different cities. Cities like Vancouver, Haifa, and </a:t>
            </a:r>
            <a:r>
              <a:rPr lang="en-US" dirty="0" err="1">
                <a:solidFill>
                  <a:schemeClr val="accent6">
                    <a:lumMod val="60000"/>
                    <a:lumOff val="40000"/>
                  </a:schemeClr>
                </a:solidFill>
                <a:latin typeface="Bookman Old Style" panose="02050604050505020204" pitchFamily="18" charset="0"/>
              </a:rPr>
              <a:t>Nahariyya</a:t>
            </a:r>
            <a:r>
              <a:rPr lang="en-US" dirty="0">
                <a:solidFill>
                  <a:schemeClr val="accent6">
                    <a:lumMod val="60000"/>
                    <a:lumOff val="40000"/>
                  </a:schemeClr>
                </a:solidFill>
                <a:latin typeface="Bookman Old Style" panose="02050604050505020204" pitchFamily="18" charset="0"/>
              </a:rPr>
              <a:t> exhibit the highest average humidity, indicating consistently moist climates. In contrast, cities with lower humidity are less densely highlighted, suggesting drier conditions. Overall, coastal and northern cities tend to have higher humidity, while inland regions show comparatively lower levels.</a:t>
            </a:r>
            <a:endParaRPr lang="en-IN" dirty="0">
              <a:solidFill>
                <a:schemeClr val="accent6">
                  <a:lumMod val="60000"/>
                  <a:lumOff val="40000"/>
                </a:schemeClr>
              </a:solidFill>
              <a:latin typeface="Bookman Old Style" panose="02050604050505020204" pitchFamily="18" charset="0"/>
            </a:endParaRPr>
          </a:p>
        </p:txBody>
      </p:sp>
    </p:spTree>
    <p:extLst>
      <p:ext uri="{BB962C8B-B14F-4D97-AF65-F5344CB8AC3E}">
        <p14:creationId xmlns:p14="http://schemas.microsoft.com/office/powerpoint/2010/main" val="213054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82EE-499B-407F-020A-BBAD7F180A4B}"/>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latin typeface="Bookman Old Style" panose="02050604050505020204" pitchFamily="18" charset="0"/>
              </a:rPr>
              <a:t>6.Can you create a time-series chart in Power BI showing the</a:t>
            </a:r>
            <a:br>
              <a:rPr lang="en-US" sz="1800" i="0" dirty="0">
                <a:solidFill>
                  <a:schemeClr val="accent4">
                    <a:lumMod val="60000"/>
                    <a:lumOff val="40000"/>
                  </a:schemeClr>
                </a:solidFill>
                <a:effectLst/>
                <a:latin typeface="Bookman Old Style" panose="02050604050505020204" pitchFamily="18" charset="0"/>
              </a:rPr>
            </a:br>
            <a:r>
              <a:rPr lang="en-US" sz="1800" i="0" dirty="0">
                <a:solidFill>
                  <a:schemeClr val="accent4">
                    <a:lumMod val="60000"/>
                    <a:lumOff val="40000"/>
                  </a:schemeClr>
                </a:solidFill>
                <a:effectLst/>
                <a:latin typeface="Bookman Old Style" panose="02050604050505020204" pitchFamily="18" charset="0"/>
              </a:rPr>
              <a:t>relationship between wind speed and air pressure for a specific city?</a:t>
            </a:r>
            <a:br>
              <a:rPr lang="en-US" sz="1800" i="0" dirty="0">
                <a:solidFill>
                  <a:schemeClr val="accent4">
                    <a:lumMod val="60000"/>
                    <a:lumOff val="40000"/>
                  </a:schemeClr>
                </a:solidFill>
                <a:effectLst/>
                <a:latin typeface="Bookman Old Style" panose="02050604050505020204" pitchFamily="18" charset="0"/>
              </a:rPr>
            </a:br>
            <a:endParaRPr lang="en-IN" sz="1800" dirty="0">
              <a:solidFill>
                <a:schemeClr val="accent4">
                  <a:lumMod val="60000"/>
                  <a:lumOff val="40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id="{365C9530-2A7A-EB2A-818B-668515734CF4}"/>
              </a:ext>
            </a:extLst>
          </p:cNvPr>
          <p:cNvSpPr txBox="1"/>
          <p:nvPr/>
        </p:nvSpPr>
        <p:spPr>
          <a:xfrm>
            <a:off x="6657255" y="1935921"/>
            <a:ext cx="4620950" cy="3416320"/>
          </a:xfrm>
          <a:prstGeom prst="rect">
            <a:avLst/>
          </a:prstGeom>
          <a:noFill/>
        </p:spPr>
        <p:txBody>
          <a:bodyPr wrap="square">
            <a:spAutoFit/>
          </a:bodyPr>
          <a:lstStyle/>
          <a:p>
            <a:pPr algn="just"/>
            <a:r>
              <a:rPr lang="en-US" b="1" dirty="0">
                <a:solidFill>
                  <a:schemeClr val="accent4">
                    <a:lumMod val="60000"/>
                    <a:lumOff val="40000"/>
                  </a:schemeClr>
                </a:solidFill>
                <a:latin typeface="Bookman Old Style" panose="02050604050505020204" pitchFamily="18" charset="0"/>
              </a:rPr>
              <a:t>Conclusion:</a:t>
            </a:r>
          </a:p>
          <a:p>
            <a:pPr algn="just"/>
            <a:r>
              <a:rPr lang="en-US" dirty="0">
                <a:solidFill>
                  <a:schemeClr val="accent6">
                    <a:lumMod val="60000"/>
                    <a:lumOff val="40000"/>
                  </a:schemeClr>
                </a:solidFill>
                <a:latin typeface="Bookman Old Style" panose="02050604050505020204" pitchFamily="18" charset="0"/>
              </a:rPr>
              <a:t>The time-series chart shows that wind speed steadily increased from 2012 to 2017, with a notable rise after 2015. Air pressure, however, fluctuated over the years, peaking in 2015 and dipping significantly in 2016. The inverse movement between pressure and wind speed in 2016 suggests a possible correlation. Overall, the city experienced increasing wind activity alongside varying pressure trends.</a:t>
            </a:r>
            <a:endParaRPr lang="en-IN" dirty="0">
              <a:solidFill>
                <a:schemeClr val="accent6">
                  <a:lumMod val="60000"/>
                  <a:lumOff val="40000"/>
                </a:schemeClr>
              </a:solidFill>
              <a:latin typeface="Bookman Old Style" panose="02050604050505020204" pitchFamily="18" charset="0"/>
            </a:endParaRPr>
          </a:p>
        </p:txBody>
      </p:sp>
      <p:pic>
        <p:nvPicPr>
          <p:cNvPr id="7170" name="Picture 2" descr="Uploaded image">
            <a:extLst>
              <a:ext uri="{FF2B5EF4-FFF2-40B4-BE49-F238E27FC236}">
                <a16:creationId xmlns:a16="http://schemas.microsoft.com/office/drawing/2014/main" id="{F10A9BDE-5599-7760-64AF-7A9D6F74A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1935921"/>
            <a:ext cx="5437239" cy="326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9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2EAD9-6B56-49C5-EFD5-71B8BF49B4D4}"/>
              </a:ext>
            </a:extLst>
          </p:cNvPr>
          <p:cNvPicPr>
            <a:picLocks noChangeAspect="1"/>
          </p:cNvPicPr>
          <p:nvPr/>
        </p:nvPicPr>
        <p:blipFill>
          <a:blip r:embed="rId2"/>
          <a:stretch>
            <a:fillRect/>
          </a:stretch>
        </p:blipFill>
        <p:spPr>
          <a:xfrm>
            <a:off x="108155" y="108155"/>
            <a:ext cx="11965858" cy="6676103"/>
          </a:xfrm>
          <a:prstGeom prst="rect">
            <a:avLst/>
          </a:prstGeom>
        </p:spPr>
      </p:pic>
    </p:spTree>
    <p:extLst>
      <p:ext uri="{BB962C8B-B14F-4D97-AF65-F5344CB8AC3E}">
        <p14:creationId xmlns:p14="http://schemas.microsoft.com/office/powerpoint/2010/main" val="3197237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45D9-347A-80AF-5134-571B022D7030}"/>
              </a:ext>
            </a:extLst>
          </p:cNvPr>
          <p:cNvSpPr>
            <a:spLocks noGrp="1"/>
          </p:cNvSpPr>
          <p:nvPr>
            <p:ph type="title"/>
          </p:nvPr>
        </p:nvSpPr>
        <p:spPr/>
        <p:txBody>
          <a:bodyPr>
            <a:normAutofit/>
          </a:bodyPr>
          <a:lstStyle/>
          <a:p>
            <a:r>
              <a:rPr lang="en-US" sz="1800" i="0" dirty="0">
                <a:solidFill>
                  <a:schemeClr val="accent4">
                    <a:lumMod val="60000"/>
                    <a:lumOff val="40000"/>
                  </a:schemeClr>
                </a:solidFill>
                <a:effectLst/>
                <a:latin typeface="Bookman Old Style" panose="02050604050505020204" pitchFamily="18" charset="0"/>
              </a:rPr>
              <a:t>7.Create a time-series line chart in Power BI to show the overall temperature trends over the entire dataset.</a:t>
            </a:r>
            <a:br>
              <a:rPr lang="en-US" sz="1800" i="0" dirty="0">
                <a:solidFill>
                  <a:schemeClr val="accent4">
                    <a:lumMod val="60000"/>
                    <a:lumOff val="40000"/>
                  </a:schemeClr>
                </a:solidFill>
                <a:effectLst/>
                <a:latin typeface="Bookman Old Style" panose="02050604050505020204" pitchFamily="18" charset="0"/>
              </a:rPr>
            </a:br>
            <a:endParaRPr lang="en-IN" sz="1800" dirty="0">
              <a:solidFill>
                <a:schemeClr val="accent4">
                  <a:lumMod val="60000"/>
                  <a:lumOff val="40000"/>
                </a:schemeClr>
              </a:solidFill>
              <a:latin typeface="Bookman Old Style" panose="02050604050505020204" pitchFamily="18" charset="0"/>
            </a:endParaRPr>
          </a:p>
        </p:txBody>
      </p:sp>
      <p:pic>
        <p:nvPicPr>
          <p:cNvPr id="4" name="Picture 3">
            <a:extLst>
              <a:ext uri="{FF2B5EF4-FFF2-40B4-BE49-F238E27FC236}">
                <a16:creationId xmlns:a16="http://schemas.microsoft.com/office/drawing/2014/main" id="{F89CE39D-B628-E048-F952-F76331E6DB4C}"/>
              </a:ext>
            </a:extLst>
          </p:cNvPr>
          <p:cNvPicPr>
            <a:picLocks noChangeAspect="1"/>
          </p:cNvPicPr>
          <p:nvPr/>
        </p:nvPicPr>
        <p:blipFill>
          <a:blip r:embed="rId2"/>
          <a:stretch>
            <a:fillRect/>
          </a:stretch>
        </p:blipFill>
        <p:spPr>
          <a:xfrm>
            <a:off x="462116" y="1818968"/>
            <a:ext cx="5289754" cy="3912307"/>
          </a:xfrm>
          <a:prstGeom prst="rect">
            <a:avLst/>
          </a:prstGeom>
        </p:spPr>
      </p:pic>
      <p:sp>
        <p:nvSpPr>
          <p:cNvPr id="6" name="TextBox 5">
            <a:extLst>
              <a:ext uri="{FF2B5EF4-FFF2-40B4-BE49-F238E27FC236}">
                <a16:creationId xmlns:a16="http://schemas.microsoft.com/office/drawing/2014/main" id="{EEC0627A-E021-1E16-2D37-331290208AAA}"/>
              </a:ext>
            </a:extLst>
          </p:cNvPr>
          <p:cNvSpPr txBox="1"/>
          <p:nvPr/>
        </p:nvSpPr>
        <p:spPr>
          <a:xfrm>
            <a:off x="6558116" y="1818968"/>
            <a:ext cx="4709440" cy="3970318"/>
          </a:xfrm>
          <a:prstGeom prst="rect">
            <a:avLst/>
          </a:prstGeom>
          <a:noFill/>
        </p:spPr>
        <p:txBody>
          <a:bodyPr wrap="square">
            <a:spAutoFit/>
          </a:bodyPr>
          <a:lstStyle/>
          <a:p>
            <a:pPr algn="just"/>
            <a:r>
              <a:rPr lang="en-IN" b="1" dirty="0">
                <a:solidFill>
                  <a:schemeClr val="accent4">
                    <a:lumMod val="60000"/>
                    <a:lumOff val="40000"/>
                  </a:schemeClr>
                </a:solidFill>
              </a:rPr>
              <a:t>Conclusion:</a:t>
            </a:r>
          </a:p>
          <a:p>
            <a:pPr algn="just"/>
            <a:r>
              <a:rPr lang="en-IN" dirty="0">
                <a:solidFill>
                  <a:schemeClr val="accent6">
                    <a:lumMod val="60000"/>
                    <a:lumOff val="40000"/>
                  </a:schemeClr>
                </a:solidFill>
              </a:rPr>
              <a:t>The time-series line chart created in Power BI displays the overall trend of average temperatures from 2012 to 2017. The data indicates a consistent upward trajectory in temperature over the six-year period, starting at 285.46 K in 2012 and rising steadily to 290.17 K in 2017. Although there was a minor dip in 2014, the general pattern reflects continuous warming. This visual representation highlights a clear increase in average temperatures, suggesting a gradual but persistent rise in temperature levels over time.</a:t>
            </a:r>
          </a:p>
        </p:txBody>
      </p:sp>
    </p:spTree>
    <p:extLst>
      <p:ext uri="{BB962C8B-B14F-4D97-AF65-F5344CB8AC3E}">
        <p14:creationId xmlns:p14="http://schemas.microsoft.com/office/powerpoint/2010/main" val="12009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3602-5DA6-F6C4-A88E-B189E42B03F0}"/>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8.Can you create a heatmap in Power BI to visualize the busiest hours for specific weather conditions (e.g., "clear sky," "rainy")?</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6F1A21F9-9B2A-1ADF-79E3-A7078F8AE309}"/>
              </a:ext>
            </a:extLst>
          </p:cNvPr>
          <p:cNvPicPr>
            <a:picLocks noChangeAspect="1"/>
          </p:cNvPicPr>
          <p:nvPr/>
        </p:nvPicPr>
        <p:blipFill>
          <a:blip r:embed="rId2"/>
          <a:stretch>
            <a:fillRect/>
          </a:stretch>
        </p:blipFill>
        <p:spPr>
          <a:xfrm>
            <a:off x="913795" y="1602658"/>
            <a:ext cx="5663985" cy="4139382"/>
          </a:xfrm>
          <a:prstGeom prst="rect">
            <a:avLst/>
          </a:prstGeom>
        </p:spPr>
      </p:pic>
      <p:sp>
        <p:nvSpPr>
          <p:cNvPr id="6" name="TextBox 5">
            <a:extLst>
              <a:ext uri="{FF2B5EF4-FFF2-40B4-BE49-F238E27FC236}">
                <a16:creationId xmlns:a16="http://schemas.microsoft.com/office/drawing/2014/main" id="{75517581-8AC0-6987-FE45-C33B5BD017E9}"/>
              </a:ext>
            </a:extLst>
          </p:cNvPr>
          <p:cNvSpPr txBox="1"/>
          <p:nvPr/>
        </p:nvSpPr>
        <p:spPr>
          <a:xfrm>
            <a:off x="6744928" y="1757035"/>
            <a:ext cx="4522627" cy="3416320"/>
          </a:xfrm>
          <a:prstGeom prst="rect">
            <a:avLst/>
          </a:prstGeom>
          <a:noFill/>
        </p:spPr>
        <p:txBody>
          <a:bodyPr wrap="square">
            <a:spAutoFit/>
          </a:bodyPr>
          <a:lstStyle/>
          <a:p>
            <a:pPr algn="just"/>
            <a:r>
              <a:rPr lang="en-IN" b="1" dirty="0">
                <a:solidFill>
                  <a:schemeClr val="accent4">
                    <a:lumMod val="60000"/>
                    <a:lumOff val="40000"/>
                  </a:schemeClr>
                </a:solidFill>
                <a:latin typeface="+mj-lt"/>
              </a:rPr>
              <a:t>Conclusion:</a:t>
            </a:r>
          </a:p>
          <a:p>
            <a:pPr algn="just"/>
            <a:r>
              <a:rPr lang="en-IN" dirty="0">
                <a:solidFill>
                  <a:schemeClr val="accent6">
                    <a:lumMod val="60000"/>
                    <a:lumOff val="40000"/>
                  </a:schemeClr>
                </a:solidFill>
                <a:latin typeface="+mj-lt"/>
              </a:rPr>
              <a:t>Specific weather patterns, like "rainy" or "clear sky," are more likely to appear at particular hours throughout the day. Understanding these time-based trends can assist in optimizing transportation schedules, organizing outdoor activities, and forecasting energy usage more effectively. This insight supports better planning and resource management based on weather </a:t>
            </a:r>
            <a:r>
              <a:rPr lang="en-IN" dirty="0" err="1">
                <a:solidFill>
                  <a:schemeClr val="accent6">
                    <a:lumMod val="60000"/>
                    <a:lumOff val="40000"/>
                  </a:schemeClr>
                </a:solidFill>
                <a:latin typeface="+mj-lt"/>
              </a:rPr>
              <a:t>behavior</a:t>
            </a:r>
            <a:r>
              <a:rPr lang="en-IN" dirty="0">
                <a:solidFill>
                  <a:schemeClr val="accent6">
                    <a:lumMod val="60000"/>
                    <a:lumOff val="40000"/>
                  </a:schemeClr>
                </a:solidFill>
                <a:latin typeface="+mj-lt"/>
              </a:rPr>
              <a:t>.</a:t>
            </a:r>
          </a:p>
        </p:txBody>
      </p:sp>
    </p:spTree>
    <p:extLst>
      <p:ext uri="{BB962C8B-B14F-4D97-AF65-F5344CB8AC3E}">
        <p14:creationId xmlns:p14="http://schemas.microsoft.com/office/powerpoint/2010/main" val="2469385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2314-51B5-52F1-09B6-71E426B6DF3D}"/>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9.How does the wind speed change over the course of a day? Create a radial chart in Power BI to represent this.</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41C68E58-E5E5-BDFE-9F56-88042D8142FB}"/>
              </a:ext>
            </a:extLst>
          </p:cNvPr>
          <p:cNvSpPr txBox="1"/>
          <p:nvPr/>
        </p:nvSpPr>
        <p:spPr>
          <a:xfrm>
            <a:off x="6381134" y="2110996"/>
            <a:ext cx="4886421" cy="2862322"/>
          </a:xfrm>
          <a:prstGeom prst="rect">
            <a:avLst/>
          </a:prstGeom>
          <a:noFill/>
        </p:spPr>
        <p:txBody>
          <a:bodyPr wrap="square">
            <a:spAutoFit/>
          </a:bodyPr>
          <a:lstStyle/>
          <a:p>
            <a:pPr algn="just"/>
            <a:r>
              <a:rPr lang="en-IN" b="1" dirty="0">
                <a:solidFill>
                  <a:schemeClr val="accent4">
                    <a:lumMod val="60000"/>
                    <a:lumOff val="40000"/>
                  </a:schemeClr>
                </a:solidFill>
                <a:latin typeface="+mj-lt"/>
              </a:rPr>
              <a:t>Conclusion:</a:t>
            </a:r>
          </a:p>
          <a:p>
            <a:pPr algn="just"/>
            <a:r>
              <a:rPr lang="en-IN" dirty="0">
                <a:solidFill>
                  <a:schemeClr val="accent6">
                    <a:lumMod val="60000"/>
                    <a:lumOff val="40000"/>
                  </a:schemeClr>
                </a:solidFill>
                <a:latin typeface="+mj-lt"/>
              </a:rPr>
              <a:t>The radar chart shows that average wind speed varies slightly throughout the week. Tuesday records the highest wind speed, followed closely by Thursday. Wind speeds are relatively lower during the weekend, especially on Saturday. These trends can aid in planning outdoor activities or managing wind-sensitive operations more efficiently.</a:t>
            </a:r>
          </a:p>
        </p:txBody>
      </p:sp>
      <p:pic>
        <p:nvPicPr>
          <p:cNvPr id="6" name="Picture 5">
            <a:extLst>
              <a:ext uri="{FF2B5EF4-FFF2-40B4-BE49-F238E27FC236}">
                <a16:creationId xmlns:a16="http://schemas.microsoft.com/office/drawing/2014/main" id="{E579BFAA-DF4D-841B-9032-FCDD03A81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559" y="1799302"/>
            <a:ext cx="5034116" cy="4132567"/>
          </a:xfrm>
          <a:prstGeom prst="rect">
            <a:avLst/>
          </a:prstGeom>
        </p:spPr>
      </p:pic>
    </p:spTree>
    <p:extLst>
      <p:ext uri="{BB962C8B-B14F-4D97-AF65-F5344CB8AC3E}">
        <p14:creationId xmlns:p14="http://schemas.microsoft.com/office/powerpoint/2010/main" val="2993026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353A-9A3D-4B56-AB92-91F58DA7A7D5}"/>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10.Create a Power BI chart comparing the temperature variations between two selected cities over a specific timeframe.</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16CE8027-A19E-5CBA-2D6E-D5847932E7B3}"/>
              </a:ext>
            </a:extLst>
          </p:cNvPr>
          <p:cNvSpPr txBox="1"/>
          <p:nvPr/>
        </p:nvSpPr>
        <p:spPr>
          <a:xfrm>
            <a:off x="6705600" y="2071667"/>
            <a:ext cx="4561956" cy="2862322"/>
          </a:xfrm>
          <a:prstGeom prst="rect">
            <a:avLst/>
          </a:prstGeom>
          <a:noFill/>
        </p:spPr>
        <p:txBody>
          <a:bodyPr wrap="square">
            <a:spAutoFit/>
          </a:bodyPr>
          <a:lstStyle/>
          <a:p>
            <a:pPr algn="just"/>
            <a:r>
              <a:rPr lang="en-US" b="1" dirty="0">
                <a:solidFill>
                  <a:schemeClr val="accent4">
                    <a:lumMod val="60000"/>
                    <a:lumOff val="40000"/>
                  </a:schemeClr>
                </a:solidFill>
              </a:rPr>
              <a:t>Conclusion:</a:t>
            </a:r>
          </a:p>
          <a:p>
            <a:pPr algn="just"/>
            <a:r>
              <a:rPr lang="en-US" dirty="0">
                <a:solidFill>
                  <a:schemeClr val="accent6">
                    <a:lumMod val="60000"/>
                    <a:lumOff val="40000"/>
                  </a:schemeClr>
                </a:solidFill>
              </a:rPr>
              <a:t>The Power BI chart displays a steady increase in average temperature from 2012 to 2017, rising from 285.46 to 290.17. This indicates a gradual warming trend over the six-year period. However, the visual includes data for only one city. To meet the requirement, temperature data from a second city should be added for comparison.</a:t>
            </a:r>
            <a:endParaRPr lang="en-IN"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5471B392-41AD-27F8-A314-3B9F3582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4" y="2071667"/>
            <a:ext cx="5555014" cy="3681389"/>
          </a:xfrm>
          <a:prstGeom prst="rect">
            <a:avLst/>
          </a:prstGeom>
        </p:spPr>
      </p:pic>
    </p:spTree>
    <p:extLst>
      <p:ext uri="{BB962C8B-B14F-4D97-AF65-F5344CB8AC3E}">
        <p14:creationId xmlns:p14="http://schemas.microsoft.com/office/powerpoint/2010/main" val="3206826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0D3A-359A-F538-AF46-F1DFB0814287}"/>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11.Can you build a heatmap in Power BI to show the temperature ranges for cities across different countries?</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A5274B41-4A1C-C2C3-B9C4-31A361BC14EE}"/>
              </a:ext>
            </a:extLst>
          </p:cNvPr>
          <p:cNvSpPr txBox="1"/>
          <p:nvPr/>
        </p:nvSpPr>
        <p:spPr>
          <a:xfrm>
            <a:off x="6538452" y="1935921"/>
            <a:ext cx="4729104" cy="3416320"/>
          </a:xfrm>
          <a:prstGeom prst="rect">
            <a:avLst/>
          </a:prstGeom>
          <a:noFill/>
        </p:spPr>
        <p:txBody>
          <a:bodyPr wrap="square">
            <a:spAutoFit/>
          </a:bodyPr>
          <a:lstStyle/>
          <a:p>
            <a:pPr algn="just"/>
            <a:r>
              <a:rPr lang="en-US" b="1" dirty="0">
                <a:solidFill>
                  <a:schemeClr val="accent4">
                    <a:lumMod val="60000"/>
                    <a:lumOff val="40000"/>
                  </a:schemeClr>
                </a:solidFill>
                <a:latin typeface="+mj-lt"/>
              </a:rPr>
              <a:t>Conclusion:</a:t>
            </a:r>
          </a:p>
          <a:p>
            <a:pPr algn="just"/>
            <a:r>
              <a:rPr lang="en-US" dirty="0">
                <a:solidFill>
                  <a:schemeClr val="accent6">
                    <a:lumMod val="60000"/>
                    <a:lumOff val="40000"/>
                  </a:schemeClr>
                </a:solidFill>
                <a:latin typeface="+mj-lt"/>
              </a:rPr>
              <a:t>The heatmap in Power BI effectively visualizes temperature variations across multiple cities using geographic data. It highlights regional temperature patterns, making it easy to identify warmer and cooler areas. Cities with higher average temperatures appear more prominently on the map. This visualization supports comparative analysis across different countries at a glance.</a:t>
            </a:r>
            <a:endParaRPr lang="en-IN" dirty="0">
              <a:solidFill>
                <a:schemeClr val="accent6">
                  <a:lumMod val="60000"/>
                  <a:lumOff val="40000"/>
                </a:schemeClr>
              </a:solidFill>
              <a:latin typeface="+mj-lt"/>
            </a:endParaRPr>
          </a:p>
        </p:txBody>
      </p:sp>
      <p:pic>
        <p:nvPicPr>
          <p:cNvPr id="8" name="Picture 7">
            <a:extLst>
              <a:ext uri="{FF2B5EF4-FFF2-40B4-BE49-F238E27FC236}">
                <a16:creationId xmlns:a16="http://schemas.microsoft.com/office/drawing/2014/main" id="{DC4EBA2C-C4AC-5BE0-7943-C144FA5CD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1" y="1935921"/>
            <a:ext cx="5427408" cy="3806118"/>
          </a:xfrm>
          <a:prstGeom prst="rect">
            <a:avLst/>
          </a:prstGeom>
        </p:spPr>
      </p:pic>
    </p:spTree>
    <p:extLst>
      <p:ext uri="{BB962C8B-B14F-4D97-AF65-F5344CB8AC3E}">
        <p14:creationId xmlns:p14="http://schemas.microsoft.com/office/powerpoint/2010/main" val="11889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26F5-2307-17B1-6664-F3F7A96B1BBA}"/>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12.Create a bar chart in Power BI to highlight cities with the highest and lowest average temperatures in the dataset.</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A2D0CD65-0FF1-3F0B-26E0-7C1A726BBFB1}"/>
              </a:ext>
            </a:extLst>
          </p:cNvPr>
          <p:cNvSpPr txBox="1"/>
          <p:nvPr/>
        </p:nvSpPr>
        <p:spPr>
          <a:xfrm>
            <a:off x="6331974" y="1935921"/>
            <a:ext cx="4935582" cy="3416320"/>
          </a:xfrm>
          <a:prstGeom prst="rect">
            <a:avLst/>
          </a:prstGeom>
          <a:noFill/>
        </p:spPr>
        <p:txBody>
          <a:bodyPr wrap="square">
            <a:spAutoFit/>
          </a:bodyPr>
          <a:lstStyle/>
          <a:p>
            <a:pPr algn="just"/>
            <a:r>
              <a:rPr lang="en-US" b="1" dirty="0">
                <a:solidFill>
                  <a:schemeClr val="accent4">
                    <a:lumMod val="60000"/>
                    <a:lumOff val="40000"/>
                  </a:schemeClr>
                </a:solidFill>
                <a:latin typeface="+mj-lt"/>
              </a:rPr>
              <a:t>Conclusion:</a:t>
            </a:r>
          </a:p>
          <a:p>
            <a:pPr algn="just"/>
            <a:r>
              <a:rPr lang="en-US" dirty="0">
                <a:solidFill>
                  <a:schemeClr val="accent6">
                    <a:lumMod val="60000"/>
                    <a:lumOff val="40000"/>
                  </a:schemeClr>
                </a:solidFill>
                <a:latin typeface="+mj-lt"/>
              </a:rPr>
              <a:t>The bar charts clearly distinguish cities with the highest and lowest average temperatures. Miami, Eilat, and Phoenix recorded the warmest averages, suggesting consistently hot climates. In contrast, cities like Montreal, Minneapolis, and Toronto experienced the lowest temperatures. This analysis highlights a clear geographic temperature disparity between warmer southern cities and cooler northern regions.</a:t>
            </a:r>
            <a:endParaRPr lang="en-IN" dirty="0">
              <a:solidFill>
                <a:schemeClr val="accent6">
                  <a:lumMod val="60000"/>
                  <a:lumOff val="40000"/>
                </a:schemeClr>
              </a:solidFill>
              <a:latin typeface="+mj-lt"/>
            </a:endParaRPr>
          </a:p>
        </p:txBody>
      </p:sp>
      <p:pic>
        <p:nvPicPr>
          <p:cNvPr id="6" name="Picture 5">
            <a:extLst>
              <a:ext uri="{FF2B5EF4-FFF2-40B4-BE49-F238E27FC236}">
                <a16:creationId xmlns:a16="http://schemas.microsoft.com/office/drawing/2014/main" id="{6D089FD2-5B18-79AC-6F1C-002C43DB5F4C}"/>
              </a:ext>
            </a:extLst>
          </p:cNvPr>
          <p:cNvPicPr>
            <a:picLocks noChangeAspect="1"/>
          </p:cNvPicPr>
          <p:nvPr/>
        </p:nvPicPr>
        <p:blipFill>
          <a:blip r:embed="rId2"/>
          <a:stretch>
            <a:fillRect/>
          </a:stretch>
        </p:blipFill>
        <p:spPr>
          <a:xfrm>
            <a:off x="913795" y="1935921"/>
            <a:ext cx="5340302" cy="3637935"/>
          </a:xfrm>
          <a:prstGeom prst="rect">
            <a:avLst/>
          </a:prstGeom>
        </p:spPr>
      </p:pic>
    </p:spTree>
    <p:extLst>
      <p:ext uri="{BB962C8B-B14F-4D97-AF65-F5344CB8AC3E}">
        <p14:creationId xmlns:p14="http://schemas.microsoft.com/office/powerpoint/2010/main" val="14233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5163-D7A2-5228-5268-A14C69E1C1A9}"/>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13.Create a wind rose chart in Power BI to visualize the prevailing wind directions for a selected city.</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0F1CC102-C3E9-2D7F-D8AF-3ED5B59EE637}"/>
              </a:ext>
            </a:extLst>
          </p:cNvPr>
          <p:cNvPicPr>
            <a:picLocks noChangeAspect="1"/>
          </p:cNvPicPr>
          <p:nvPr/>
        </p:nvPicPr>
        <p:blipFill>
          <a:blip r:embed="rId2"/>
          <a:stretch>
            <a:fillRect/>
          </a:stretch>
        </p:blipFill>
        <p:spPr>
          <a:xfrm>
            <a:off x="913795" y="1935921"/>
            <a:ext cx="5447072" cy="4115823"/>
          </a:xfrm>
          <a:prstGeom prst="rect">
            <a:avLst/>
          </a:prstGeom>
        </p:spPr>
      </p:pic>
      <p:sp>
        <p:nvSpPr>
          <p:cNvPr id="6" name="TextBox 5">
            <a:extLst>
              <a:ext uri="{FF2B5EF4-FFF2-40B4-BE49-F238E27FC236}">
                <a16:creationId xmlns:a16="http://schemas.microsoft.com/office/drawing/2014/main" id="{DE7337F4-DE87-581D-B020-AE75AA8B9969}"/>
              </a:ext>
            </a:extLst>
          </p:cNvPr>
          <p:cNvSpPr txBox="1"/>
          <p:nvPr/>
        </p:nvSpPr>
        <p:spPr>
          <a:xfrm>
            <a:off x="6705600" y="1935921"/>
            <a:ext cx="4561956" cy="3416320"/>
          </a:xfrm>
          <a:prstGeom prst="rect">
            <a:avLst/>
          </a:prstGeom>
          <a:noFill/>
        </p:spPr>
        <p:txBody>
          <a:bodyPr wrap="square">
            <a:spAutoFit/>
          </a:bodyPr>
          <a:lstStyle/>
          <a:p>
            <a:pPr algn="just"/>
            <a:r>
              <a:rPr lang="en-US" b="1" dirty="0">
                <a:solidFill>
                  <a:schemeClr val="accent4">
                    <a:lumMod val="60000"/>
                    <a:lumOff val="40000"/>
                  </a:schemeClr>
                </a:solidFill>
                <a:latin typeface="+mj-lt"/>
              </a:rPr>
              <a:t>Conclusion:</a:t>
            </a:r>
          </a:p>
          <a:p>
            <a:pPr algn="just"/>
            <a:r>
              <a:rPr lang="en-US" dirty="0">
                <a:solidFill>
                  <a:schemeClr val="accent6">
                    <a:lumMod val="60000"/>
                    <a:lumOff val="40000"/>
                  </a:schemeClr>
                </a:solidFill>
                <a:latin typeface="+mj-lt"/>
              </a:rPr>
              <a:t>The wind rose chart shows that wind direction is uniformly distributed, with each direction—E, N, NE, NW, S, SE, SW, and W—recorded equally across cities. This even distribution suggests no single dominant wind direction in the dataset. It may imply balanced atmospheric conditions or consistent data collection. Such insights are useful for urban planning and environmental analysis.</a:t>
            </a:r>
            <a:endParaRPr lang="en-IN" dirty="0">
              <a:solidFill>
                <a:schemeClr val="accent6">
                  <a:lumMod val="60000"/>
                  <a:lumOff val="40000"/>
                </a:schemeClr>
              </a:solidFill>
              <a:latin typeface="+mj-lt"/>
            </a:endParaRPr>
          </a:p>
        </p:txBody>
      </p:sp>
    </p:spTree>
    <p:extLst>
      <p:ext uri="{BB962C8B-B14F-4D97-AF65-F5344CB8AC3E}">
        <p14:creationId xmlns:p14="http://schemas.microsoft.com/office/powerpoint/2010/main" val="144604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28F5-446A-695C-A720-1FA24CB3FC91}"/>
              </a:ext>
            </a:extLst>
          </p:cNvPr>
          <p:cNvSpPr>
            <a:spLocks noGrp="1"/>
          </p:cNvSpPr>
          <p:nvPr>
            <p:ph type="title"/>
          </p:nvPr>
        </p:nvSpPr>
        <p:spPr/>
        <p:txBody>
          <a:bodyPr>
            <a:normAutofit/>
          </a:bodyPr>
          <a:lstStyle/>
          <a:p>
            <a:pPr algn="just"/>
            <a:r>
              <a:rPr lang="en-US" sz="1800" i="0" dirty="0">
                <a:solidFill>
                  <a:schemeClr val="accent4">
                    <a:lumMod val="60000"/>
                    <a:lumOff val="40000"/>
                  </a:schemeClr>
                </a:solidFill>
                <a:effectLst/>
              </a:rPr>
              <a:t>14.Can you generate a Power BI heatmap illustrating the average wind speeds across cities for different months of the year?</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78A3A44A-265C-986D-C6CF-7E43B13BBE09}"/>
              </a:ext>
            </a:extLst>
          </p:cNvPr>
          <p:cNvPicPr>
            <a:picLocks noChangeAspect="1"/>
          </p:cNvPicPr>
          <p:nvPr/>
        </p:nvPicPr>
        <p:blipFill>
          <a:blip r:embed="rId2"/>
          <a:stretch>
            <a:fillRect/>
          </a:stretch>
        </p:blipFill>
        <p:spPr>
          <a:xfrm>
            <a:off x="913795" y="2202427"/>
            <a:ext cx="5102943" cy="3957484"/>
          </a:xfrm>
          <a:prstGeom prst="rect">
            <a:avLst/>
          </a:prstGeom>
        </p:spPr>
      </p:pic>
      <p:sp>
        <p:nvSpPr>
          <p:cNvPr id="6" name="TextBox 5">
            <a:extLst>
              <a:ext uri="{FF2B5EF4-FFF2-40B4-BE49-F238E27FC236}">
                <a16:creationId xmlns:a16="http://schemas.microsoft.com/office/drawing/2014/main" id="{35336755-7609-8030-B42C-370559269B7C}"/>
              </a:ext>
            </a:extLst>
          </p:cNvPr>
          <p:cNvSpPr txBox="1"/>
          <p:nvPr/>
        </p:nvSpPr>
        <p:spPr>
          <a:xfrm>
            <a:off x="6175264" y="2059758"/>
            <a:ext cx="5092291" cy="3416320"/>
          </a:xfrm>
          <a:prstGeom prst="rect">
            <a:avLst/>
          </a:prstGeom>
          <a:noFill/>
        </p:spPr>
        <p:txBody>
          <a:bodyPr wrap="square">
            <a:spAutoFit/>
          </a:bodyPr>
          <a:lstStyle/>
          <a:p>
            <a:pPr algn="just"/>
            <a:r>
              <a:rPr lang="en-US" b="1" dirty="0">
                <a:solidFill>
                  <a:schemeClr val="accent4">
                    <a:lumMod val="60000"/>
                    <a:lumOff val="40000"/>
                  </a:schemeClr>
                </a:solidFill>
                <a:latin typeface="+mj-lt"/>
              </a:rPr>
              <a:t>Conclusion:</a:t>
            </a:r>
          </a:p>
          <a:p>
            <a:pPr algn="just"/>
            <a:r>
              <a:rPr lang="en-US" dirty="0">
                <a:solidFill>
                  <a:schemeClr val="accent6">
                    <a:lumMod val="60000"/>
                    <a:lumOff val="40000"/>
                  </a:schemeClr>
                </a:solidFill>
                <a:latin typeface="+mj-lt"/>
              </a:rPr>
              <a:t>The Power BI heatmap effectively illustrates average wind speeds across different cities, revealing notable geographic variations. Cities like Montreal and Toronto exhibit the highest wind speeds, peaking at 3.83, while cities like New York and Indianapolis show lower values around 3.21–3.23. These insights can inform infrastructure planning and renewable energy strategies. The map's clear gradients make regional wind trends easy to analyze.</a:t>
            </a:r>
            <a:endParaRPr lang="en-IN" dirty="0">
              <a:solidFill>
                <a:schemeClr val="accent6">
                  <a:lumMod val="60000"/>
                  <a:lumOff val="40000"/>
                </a:schemeClr>
              </a:solidFill>
              <a:latin typeface="+mj-lt"/>
            </a:endParaRPr>
          </a:p>
        </p:txBody>
      </p:sp>
    </p:spTree>
    <p:extLst>
      <p:ext uri="{BB962C8B-B14F-4D97-AF65-F5344CB8AC3E}">
        <p14:creationId xmlns:p14="http://schemas.microsoft.com/office/powerpoint/2010/main" val="1878298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A9AB-2D95-1417-1F47-F4549F98AEE1}"/>
              </a:ext>
            </a:extLst>
          </p:cNvPr>
          <p:cNvSpPr>
            <a:spLocks noGrp="1"/>
          </p:cNvSpPr>
          <p:nvPr>
            <p:ph type="title"/>
          </p:nvPr>
        </p:nvSpPr>
        <p:spPr/>
        <p:txBody>
          <a:bodyPr>
            <a:normAutofit/>
          </a:bodyPr>
          <a:lstStyle/>
          <a:p>
            <a:pPr algn="l"/>
            <a:r>
              <a:rPr lang="en-US" sz="1800" i="0" dirty="0">
                <a:solidFill>
                  <a:schemeClr val="accent4">
                    <a:lumMod val="60000"/>
                    <a:lumOff val="40000"/>
                  </a:schemeClr>
                </a:solidFill>
                <a:effectLst/>
              </a:rPr>
              <a:t>15.Create a Power BI scatter plot to show the relationship between wind speed and air pressure for a specific city.</a:t>
            </a:r>
            <a:br>
              <a:rPr lang="en-US" sz="1800" i="0" dirty="0">
                <a:solidFill>
                  <a:schemeClr val="accent4">
                    <a:lumMod val="60000"/>
                    <a:lumOff val="40000"/>
                  </a:schemeClr>
                </a:solidFill>
                <a:effectLst/>
              </a:rPr>
            </a:br>
            <a:endParaRPr lang="en-IN" sz="1800"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155ECD85-B0E5-E343-1A24-FB0501401020}"/>
              </a:ext>
            </a:extLst>
          </p:cNvPr>
          <p:cNvPicPr>
            <a:picLocks noChangeAspect="1"/>
          </p:cNvPicPr>
          <p:nvPr/>
        </p:nvPicPr>
        <p:blipFill>
          <a:blip r:embed="rId2"/>
          <a:stretch>
            <a:fillRect/>
          </a:stretch>
        </p:blipFill>
        <p:spPr>
          <a:xfrm>
            <a:off x="924444" y="1631121"/>
            <a:ext cx="5074050" cy="3992932"/>
          </a:xfrm>
          <a:prstGeom prst="rect">
            <a:avLst/>
          </a:prstGeom>
        </p:spPr>
      </p:pic>
      <p:sp>
        <p:nvSpPr>
          <p:cNvPr id="6" name="TextBox 5">
            <a:extLst>
              <a:ext uri="{FF2B5EF4-FFF2-40B4-BE49-F238E27FC236}">
                <a16:creationId xmlns:a16="http://schemas.microsoft.com/office/drawing/2014/main" id="{0652A6E4-36EA-A1F6-0B77-7287425C9717}"/>
              </a:ext>
            </a:extLst>
          </p:cNvPr>
          <p:cNvSpPr txBox="1"/>
          <p:nvPr/>
        </p:nvSpPr>
        <p:spPr>
          <a:xfrm>
            <a:off x="6096000" y="1560380"/>
            <a:ext cx="5171556" cy="4801314"/>
          </a:xfrm>
          <a:prstGeom prst="rect">
            <a:avLst/>
          </a:prstGeom>
          <a:noFill/>
        </p:spPr>
        <p:txBody>
          <a:bodyPr wrap="square">
            <a:spAutoFit/>
          </a:bodyPr>
          <a:lstStyle/>
          <a:p>
            <a:pPr algn="just"/>
            <a:r>
              <a:rPr lang="en-US" b="1" dirty="0">
                <a:solidFill>
                  <a:schemeClr val="accent4">
                    <a:lumMod val="60000"/>
                    <a:lumOff val="40000"/>
                  </a:schemeClr>
                </a:solidFill>
                <a:latin typeface="+mj-lt"/>
              </a:rPr>
              <a:t>Conclusion:</a:t>
            </a:r>
          </a:p>
          <a:p>
            <a:pPr algn="just"/>
            <a:r>
              <a:rPr lang="en-US" dirty="0">
                <a:solidFill>
                  <a:schemeClr val="accent6">
                    <a:lumMod val="60000"/>
                    <a:lumOff val="40000"/>
                  </a:schemeClr>
                </a:solidFill>
                <a:latin typeface="+mj-lt"/>
              </a:rPr>
              <a:t>The scatter plot reveals a clear inverse relationship between wind speed and air pressure across various cities, where higher wind speeds are generally associated with lower pressure levels, often indicative of storm conditions. This visualization effectively highlights weather extremes and outliers, aiding in the identification of unusual meteorological events. By incorporating a slicer, users can focus on specific cities, allowing for a more detailed and tailored analysis of local weather patterns. Overall, the chart serves as a valuable tool for exploring the dynamics between wind and atmospheric pressure in a visual and interactive manner.</a:t>
            </a:r>
            <a:endParaRPr lang="en-IN" dirty="0">
              <a:solidFill>
                <a:schemeClr val="accent6">
                  <a:lumMod val="60000"/>
                  <a:lumOff val="40000"/>
                </a:schemeClr>
              </a:solidFill>
              <a:latin typeface="+mj-lt"/>
            </a:endParaRPr>
          </a:p>
        </p:txBody>
      </p:sp>
    </p:spTree>
    <p:extLst>
      <p:ext uri="{BB962C8B-B14F-4D97-AF65-F5344CB8AC3E}">
        <p14:creationId xmlns:p14="http://schemas.microsoft.com/office/powerpoint/2010/main" val="176904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B084-D2CB-54D4-4681-5314985989D9}"/>
              </a:ext>
            </a:extLst>
          </p:cNvPr>
          <p:cNvSpPr>
            <a:spLocks noGrp="1"/>
          </p:cNvSpPr>
          <p:nvPr>
            <p:ph type="title"/>
          </p:nvPr>
        </p:nvSpPr>
        <p:spPr>
          <a:xfrm>
            <a:off x="919119" y="2765839"/>
            <a:ext cx="10353761" cy="1326321"/>
          </a:xfrm>
        </p:spPr>
        <p:txBody>
          <a:bodyPr>
            <a:normAutofit/>
          </a:bodyPr>
          <a:lstStyle/>
          <a:p>
            <a:r>
              <a:rPr lang="en-IN" sz="4800" dirty="0">
                <a:solidFill>
                  <a:schemeClr val="accent4">
                    <a:lumMod val="60000"/>
                    <a:lumOff val="40000"/>
                  </a:schemeClr>
                </a:solidFill>
              </a:rPr>
              <a:t>Thank you</a:t>
            </a:r>
          </a:p>
        </p:txBody>
      </p:sp>
    </p:spTree>
    <p:extLst>
      <p:ext uri="{BB962C8B-B14F-4D97-AF65-F5344CB8AC3E}">
        <p14:creationId xmlns:p14="http://schemas.microsoft.com/office/powerpoint/2010/main" val="259909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16DE4-9288-225D-C480-B191A49912BF}"/>
              </a:ext>
            </a:extLst>
          </p:cNvPr>
          <p:cNvSpPr txBox="1"/>
          <p:nvPr/>
        </p:nvSpPr>
        <p:spPr>
          <a:xfrm>
            <a:off x="201561" y="277956"/>
            <a:ext cx="11788878" cy="2031325"/>
          </a:xfrm>
          <a:prstGeom prst="rect">
            <a:avLst/>
          </a:prstGeom>
          <a:noFill/>
          <a:ln>
            <a:solidFill>
              <a:schemeClr val="tx2">
                <a:lumMod val="75000"/>
              </a:schemeClr>
            </a:solidFill>
          </a:ln>
        </p:spPr>
        <p:txBody>
          <a:bodyPr wrap="square">
            <a:spAutoFit/>
          </a:bodyPr>
          <a:lstStyle/>
          <a:p>
            <a:pPr algn="just">
              <a:buNone/>
            </a:pPr>
            <a:r>
              <a:rPr lang="en-US" b="1" dirty="0">
                <a:solidFill>
                  <a:schemeClr val="accent4">
                    <a:lumMod val="60000"/>
                    <a:lumOff val="40000"/>
                  </a:schemeClr>
                </a:solidFill>
              </a:rPr>
              <a:t>Objective</a:t>
            </a:r>
          </a:p>
          <a:p>
            <a:pPr algn="just"/>
            <a:r>
              <a:rPr lang="en-US" dirty="0">
                <a:solidFill>
                  <a:schemeClr val="accent6">
                    <a:lumMod val="60000"/>
                    <a:lumOff val="40000"/>
                  </a:schemeClr>
                </a:solidFill>
              </a:rPr>
              <a:t>The primary objective of this weather analysis project is to understand and interpret the behavior of various atmospheric parameters across multiple cities using data-driven techniques. By examining critical metrics such as temperature, humidity, wind speed and direction, pressure, and specific weather conditions, the goal is to uncover meaningful patterns and anomalies. These findings will provide valuable insights that can support better forecasting, enhance climate awareness, and inform strategic decision-making in sectors affected by weather variability.</a:t>
            </a:r>
          </a:p>
        </p:txBody>
      </p:sp>
      <p:sp>
        <p:nvSpPr>
          <p:cNvPr id="5" name="TextBox 4">
            <a:extLst>
              <a:ext uri="{FF2B5EF4-FFF2-40B4-BE49-F238E27FC236}">
                <a16:creationId xmlns:a16="http://schemas.microsoft.com/office/drawing/2014/main" id="{8D7A83DB-73DB-574D-7D26-9F26BB093DDE}"/>
              </a:ext>
            </a:extLst>
          </p:cNvPr>
          <p:cNvSpPr txBox="1"/>
          <p:nvPr/>
        </p:nvSpPr>
        <p:spPr>
          <a:xfrm>
            <a:off x="201561" y="2309281"/>
            <a:ext cx="11788878" cy="2031325"/>
          </a:xfrm>
          <a:prstGeom prst="rect">
            <a:avLst/>
          </a:prstGeom>
          <a:noFill/>
          <a:ln>
            <a:solidFill>
              <a:schemeClr val="bg2">
                <a:lumMod val="60000"/>
                <a:lumOff val="40000"/>
              </a:schemeClr>
            </a:solidFill>
          </a:ln>
        </p:spPr>
        <p:txBody>
          <a:bodyPr wrap="square">
            <a:spAutoFit/>
          </a:bodyPr>
          <a:lstStyle/>
          <a:p>
            <a:pPr algn="just">
              <a:buNone/>
            </a:pPr>
            <a:r>
              <a:rPr lang="en-US" b="1" dirty="0">
                <a:solidFill>
                  <a:schemeClr val="accent4">
                    <a:lumMod val="60000"/>
                    <a:lumOff val="40000"/>
                  </a:schemeClr>
                </a:solidFill>
              </a:rPr>
              <a:t>Goals</a:t>
            </a:r>
          </a:p>
          <a:p>
            <a:pPr algn="just"/>
            <a:r>
              <a:rPr lang="en-US" dirty="0">
                <a:solidFill>
                  <a:schemeClr val="accent6">
                    <a:lumMod val="60000"/>
                    <a:lumOff val="40000"/>
                  </a:schemeClr>
                </a:solidFill>
              </a:rPr>
              <a:t>This analysis aims to achieve several key goals. First, it seeks to explore how weather metrics vary across different cities and timeframes, both hourly and monthly. The focus is on identifying temporal patterns, such as diurnal and seasonal fluctuations, as well as detecting anomalies and outliers that could signal extreme weather events. Another goal is to examine the relationships between different weather variables, such as how temperature correlates with humidity or pressure changes. Ultimately, the analysis strives to present findings in an intuitive, visually rich format that can support insights across scientific, operational, and policy domains.</a:t>
            </a:r>
          </a:p>
        </p:txBody>
      </p:sp>
      <p:sp>
        <p:nvSpPr>
          <p:cNvPr id="7" name="TextBox 6">
            <a:extLst>
              <a:ext uri="{FF2B5EF4-FFF2-40B4-BE49-F238E27FC236}">
                <a16:creationId xmlns:a16="http://schemas.microsoft.com/office/drawing/2014/main" id="{E344F516-969B-E6AC-8CB3-3875DC9209B9}"/>
              </a:ext>
            </a:extLst>
          </p:cNvPr>
          <p:cNvSpPr txBox="1"/>
          <p:nvPr/>
        </p:nvSpPr>
        <p:spPr>
          <a:xfrm>
            <a:off x="201561" y="4340606"/>
            <a:ext cx="11788878" cy="2308324"/>
          </a:xfrm>
          <a:prstGeom prst="rect">
            <a:avLst/>
          </a:prstGeom>
          <a:noFill/>
          <a:ln>
            <a:solidFill>
              <a:schemeClr val="bg2">
                <a:lumMod val="60000"/>
                <a:lumOff val="40000"/>
              </a:schemeClr>
            </a:solidFill>
          </a:ln>
        </p:spPr>
        <p:txBody>
          <a:bodyPr wrap="square">
            <a:spAutoFit/>
          </a:bodyPr>
          <a:lstStyle/>
          <a:p>
            <a:pPr algn="just">
              <a:buNone/>
            </a:pPr>
            <a:r>
              <a:rPr lang="en-US" b="1" dirty="0">
                <a:solidFill>
                  <a:schemeClr val="accent4">
                    <a:lumMod val="60000"/>
                    <a:lumOff val="40000"/>
                  </a:schemeClr>
                </a:solidFill>
              </a:rPr>
              <a:t>Analysis Scope</a:t>
            </a:r>
          </a:p>
          <a:p>
            <a:pPr algn="just"/>
            <a:r>
              <a:rPr lang="en-US" dirty="0">
                <a:solidFill>
                  <a:schemeClr val="accent6">
                    <a:lumMod val="60000"/>
                    <a:lumOff val="40000"/>
                  </a:schemeClr>
                </a:solidFill>
              </a:rPr>
              <a:t>The scope of this weather analysis encompasses a diverse range of cities across various geographic and climatic regions. The dataset includes hourly weather observations with variables such as temperature, humidity, wind speed and direction, atmospheric pressure, and qualitative weather conditions like fog or rain. The data is aggregated and analyzed at multiple levels, including hourly trends to capture daily cycles and monthly summaries to reveal seasonal patterns. Analytical tools such as Microsoft Excel and Power BI were used to process the data and generate interactive dashboards, charts, and tables, facilitating a deeper understanding of the underlying weather dynamics.</a:t>
            </a:r>
          </a:p>
        </p:txBody>
      </p:sp>
    </p:spTree>
    <p:extLst>
      <p:ext uri="{BB962C8B-B14F-4D97-AF65-F5344CB8AC3E}">
        <p14:creationId xmlns:p14="http://schemas.microsoft.com/office/powerpoint/2010/main" val="409788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C3CB98-1304-AB75-503B-B8B82FC61F87}"/>
              </a:ext>
            </a:extLst>
          </p:cNvPr>
          <p:cNvSpPr txBox="1"/>
          <p:nvPr/>
        </p:nvSpPr>
        <p:spPr>
          <a:xfrm>
            <a:off x="216309" y="245917"/>
            <a:ext cx="11759381" cy="2308324"/>
          </a:xfrm>
          <a:prstGeom prst="rect">
            <a:avLst/>
          </a:prstGeom>
          <a:noFill/>
          <a:ln>
            <a:solidFill>
              <a:schemeClr val="bg2">
                <a:lumMod val="60000"/>
                <a:lumOff val="40000"/>
              </a:schemeClr>
            </a:solidFill>
          </a:ln>
        </p:spPr>
        <p:txBody>
          <a:bodyPr wrap="square">
            <a:spAutoFit/>
          </a:bodyPr>
          <a:lstStyle/>
          <a:p>
            <a:pPr algn="just">
              <a:buNone/>
            </a:pPr>
            <a:r>
              <a:rPr lang="en-US" b="1" dirty="0">
                <a:solidFill>
                  <a:schemeClr val="accent4">
                    <a:lumMod val="60000"/>
                    <a:lumOff val="40000"/>
                  </a:schemeClr>
                </a:solidFill>
              </a:rPr>
              <a:t>Report and Presentation</a:t>
            </a:r>
          </a:p>
          <a:p>
            <a:pPr algn="just"/>
            <a:r>
              <a:rPr lang="en-US" dirty="0">
                <a:solidFill>
                  <a:schemeClr val="accent6">
                    <a:lumMod val="60000"/>
                    <a:lumOff val="40000"/>
                  </a:schemeClr>
                </a:solidFill>
              </a:rPr>
              <a:t>This report is accompanied by a detailed presentation designed to communicate the key findings in a clear and engaging manner. The presentation includes fifteen core sections, each aligned with a specific analytical question addressed during the study. Each slide features data visualizations created in Power BI or Excel, alongside concise interpretations that explain the significance of the trends and patterns observed. The structure is intended to take the viewer on a journey through different aspects of the weather system, offering a holistic overview supported by visual storytelling. Supporting files such as the original Excel sheets and the Power BI (.</a:t>
            </a:r>
            <a:r>
              <a:rPr lang="en-US" dirty="0" err="1">
                <a:solidFill>
                  <a:schemeClr val="accent6">
                    <a:lumMod val="60000"/>
                    <a:lumOff val="40000"/>
                  </a:schemeClr>
                </a:solidFill>
              </a:rPr>
              <a:t>pbix</a:t>
            </a:r>
            <a:r>
              <a:rPr lang="en-US" dirty="0">
                <a:solidFill>
                  <a:schemeClr val="accent6">
                    <a:lumMod val="60000"/>
                    <a:lumOff val="40000"/>
                  </a:schemeClr>
                </a:solidFill>
              </a:rPr>
              <a:t>) file are also included to enable further exploration.</a:t>
            </a:r>
          </a:p>
        </p:txBody>
      </p:sp>
      <p:sp>
        <p:nvSpPr>
          <p:cNvPr id="5" name="TextBox 4">
            <a:extLst>
              <a:ext uri="{FF2B5EF4-FFF2-40B4-BE49-F238E27FC236}">
                <a16:creationId xmlns:a16="http://schemas.microsoft.com/office/drawing/2014/main" id="{1F99653E-1D4E-021A-E90F-EE7A7967130C}"/>
              </a:ext>
            </a:extLst>
          </p:cNvPr>
          <p:cNvSpPr txBox="1"/>
          <p:nvPr/>
        </p:nvSpPr>
        <p:spPr>
          <a:xfrm>
            <a:off x="216309" y="2554241"/>
            <a:ext cx="11759380" cy="2862322"/>
          </a:xfrm>
          <a:prstGeom prst="rect">
            <a:avLst/>
          </a:prstGeom>
          <a:noFill/>
          <a:ln>
            <a:solidFill>
              <a:schemeClr val="bg2">
                <a:lumMod val="60000"/>
                <a:lumOff val="40000"/>
              </a:schemeClr>
            </a:solidFill>
          </a:ln>
        </p:spPr>
        <p:txBody>
          <a:bodyPr wrap="square">
            <a:spAutoFit/>
          </a:bodyPr>
          <a:lstStyle/>
          <a:p>
            <a:pPr>
              <a:buNone/>
            </a:pPr>
            <a:r>
              <a:rPr lang="en-US" b="1" dirty="0">
                <a:solidFill>
                  <a:schemeClr val="accent4">
                    <a:lumMod val="60000"/>
                    <a:lumOff val="40000"/>
                  </a:schemeClr>
                </a:solidFill>
              </a:rPr>
              <a:t>Insights and Recommendations</a:t>
            </a:r>
          </a:p>
          <a:p>
            <a:r>
              <a:rPr lang="en-US" dirty="0">
                <a:solidFill>
                  <a:schemeClr val="accent6">
                    <a:lumMod val="60000"/>
                    <a:lumOff val="40000"/>
                  </a:schemeClr>
                </a:solidFill>
              </a:rPr>
              <a:t>Several important insights emerged from this analysis. Notably, the data shows distinct seasonal and hourly trends in temperature and humidity across cities. Wind behavior appears to vary significantly between regions, with some cities exhibiting stable wind directions and others showing more chaotic patterns. A strong relationship was observed between temperature and pressure, and no cities in the dataset are located at extreme latitudes above 60°N or below 60°S. Based on these insights, it is recommended that urban planners and climate strategists leverage localized weather trends when designing infrastructure and public services. Further, integrating real-time weather analytics into industries such as agriculture and logistics can improve operational resilience. Finally, future studies could incorporate multi-year data to analyze climate change indicators more comprehensively.</a:t>
            </a:r>
          </a:p>
        </p:txBody>
      </p:sp>
    </p:spTree>
    <p:extLst>
      <p:ext uri="{BB962C8B-B14F-4D97-AF65-F5344CB8AC3E}">
        <p14:creationId xmlns:p14="http://schemas.microsoft.com/office/powerpoint/2010/main" val="318174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6346-C102-268C-1032-CA8F1E7E8AD8}"/>
              </a:ext>
            </a:extLst>
          </p:cNvPr>
          <p:cNvSpPr>
            <a:spLocks noGrp="1"/>
          </p:cNvSpPr>
          <p:nvPr>
            <p:ph type="title"/>
          </p:nvPr>
        </p:nvSpPr>
        <p:spPr>
          <a:xfrm>
            <a:off x="-1868129" y="-39329"/>
            <a:ext cx="7737776" cy="1326321"/>
          </a:xfrm>
        </p:spPr>
        <p:txBody>
          <a:bodyPr>
            <a:normAutofit/>
          </a:bodyPr>
          <a:lstStyle/>
          <a:p>
            <a:r>
              <a:rPr lang="en-IN" sz="3200" dirty="0">
                <a:solidFill>
                  <a:schemeClr val="accent4">
                    <a:lumMod val="60000"/>
                    <a:lumOff val="40000"/>
                  </a:schemeClr>
                </a:solidFill>
              </a:rPr>
              <a:t>ER Diagram</a:t>
            </a:r>
          </a:p>
        </p:txBody>
      </p:sp>
      <p:pic>
        <p:nvPicPr>
          <p:cNvPr id="4" name="Picture 3">
            <a:extLst>
              <a:ext uri="{FF2B5EF4-FFF2-40B4-BE49-F238E27FC236}">
                <a16:creationId xmlns:a16="http://schemas.microsoft.com/office/drawing/2014/main" id="{898A1D65-BD3E-081F-32C9-FCB57DF51815}"/>
              </a:ext>
            </a:extLst>
          </p:cNvPr>
          <p:cNvPicPr>
            <a:picLocks noChangeAspect="1"/>
          </p:cNvPicPr>
          <p:nvPr/>
        </p:nvPicPr>
        <p:blipFill>
          <a:blip r:embed="rId2"/>
          <a:stretch>
            <a:fillRect/>
          </a:stretch>
        </p:blipFill>
        <p:spPr>
          <a:xfrm>
            <a:off x="108155" y="914399"/>
            <a:ext cx="11975690" cy="5801033"/>
          </a:xfrm>
          <a:prstGeom prst="rect">
            <a:avLst/>
          </a:prstGeom>
        </p:spPr>
      </p:pic>
    </p:spTree>
    <p:extLst>
      <p:ext uri="{BB962C8B-B14F-4D97-AF65-F5344CB8AC3E}">
        <p14:creationId xmlns:p14="http://schemas.microsoft.com/office/powerpoint/2010/main" val="148585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AD6EE5-4A8E-24AB-3A93-634CD2677B21}"/>
              </a:ext>
            </a:extLst>
          </p:cNvPr>
          <p:cNvSpPr txBox="1"/>
          <p:nvPr/>
        </p:nvSpPr>
        <p:spPr>
          <a:xfrm>
            <a:off x="2025445" y="2721114"/>
            <a:ext cx="8141110" cy="707886"/>
          </a:xfrm>
          <a:prstGeom prst="rect">
            <a:avLst/>
          </a:prstGeom>
          <a:noFill/>
        </p:spPr>
        <p:txBody>
          <a:bodyPr wrap="square">
            <a:spAutoFit/>
          </a:bodyPr>
          <a:lstStyle/>
          <a:p>
            <a:pPr algn="ctr"/>
            <a:r>
              <a:rPr lang="en-US" sz="4000" b="1" dirty="0">
                <a:solidFill>
                  <a:schemeClr val="accent4">
                    <a:lumMod val="60000"/>
                    <a:lumOff val="40000"/>
                  </a:schemeClr>
                </a:solidFill>
                <a:latin typeface="+mj-lt"/>
                <a:ea typeface="+mj-ea"/>
                <a:cs typeface="+mj-cs"/>
              </a:rPr>
              <a:t>EDA </a:t>
            </a:r>
            <a:r>
              <a:rPr kumimoji="0" lang="en-US" sz="4000" b="1" i="0" u="none" strike="noStrike" kern="1200" cap="none" spc="0" normalizeH="0" baseline="0" noProof="0" dirty="0">
                <a:ln>
                  <a:noFill/>
                </a:ln>
                <a:solidFill>
                  <a:schemeClr val="accent4">
                    <a:lumMod val="60000"/>
                    <a:lumOff val="40000"/>
                  </a:schemeClr>
                </a:solidFill>
                <a:effectLst/>
                <a:uLnTx/>
                <a:uFillTx/>
                <a:latin typeface="+mj-lt"/>
                <a:ea typeface="+mj-ea"/>
                <a:cs typeface="+mj-cs"/>
              </a:rPr>
              <a:t>Problem</a:t>
            </a:r>
            <a:r>
              <a:rPr lang="en-US" sz="4000" b="1" kern="1200" dirty="0">
                <a:solidFill>
                  <a:schemeClr val="accent4">
                    <a:lumMod val="60000"/>
                    <a:lumOff val="40000"/>
                  </a:schemeClr>
                </a:solidFill>
                <a:latin typeface="+mj-lt"/>
                <a:ea typeface="+mj-ea"/>
                <a:cs typeface="+mj-cs"/>
              </a:rPr>
              <a:t> Statements</a:t>
            </a:r>
            <a:endParaRPr lang="en-IN" sz="4000" dirty="0">
              <a:solidFill>
                <a:schemeClr val="accent4">
                  <a:lumMod val="60000"/>
                  <a:lumOff val="40000"/>
                </a:schemeClr>
              </a:soli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BC8AD78-51DE-0099-374B-5056DD11A766}"/>
                  </a:ext>
                </a:extLst>
              </p:cNvPr>
              <p:cNvGraphicFramePr>
                <a:graphicFrameLocks noChangeAspect="1"/>
              </p:cNvGraphicFramePr>
              <p:nvPr/>
            </p:nvGraphicFramePr>
            <p:xfrm>
              <a:off x="3755923" y="4143784"/>
              <a:ext cx="3048000" cy="1714500"/>
            </p:xfrm>
            <a:graphic>
              <a:graphicData uri="http://schemas.microsoft.com/office/powerpoint/2016/slidezoom">
                <pslz:sldZm>
                  <pslz:sldZmObj sldId="280" cId="2517527955">
                    <pslz:zmPr id="{5279FBD3-BC13-47F3-B5CB-A12C4889AF8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ABC8AD78-51DE-0099-374B-5056DD11A766}"/>
                  </a:ext>
                </a:extLst>
              </p:cNvPr>
              <p:cNvPicPr>
                <a:picLocks noGrp="1" noRot="1" noChangeAspect="1" noMove="1" noResize="1" noEditPoints="1" noAdjustHandles="1" noChangeArrowheads="1" noChangeShapeType="1"/>
              </p:cNvPicPr>
              <p:nvPr/>
            </p:nvPicPr>
            <p:blipFill>
              <a:blip r:embed="rId4"/>
              <a:stretch>
                <a:fillRect/>
              </a:stretch>
            </p:blipFill>
            <p:spPr>
              <a:xfrm>
                <a:off x="3755923" y="4143784"/>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24004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C107-5741-01AD-8CCD-2DABFA880385}"/>
              </a:ext>
            </a:extLst>
          </p:cNvPr>
          <p:cNvSpPr>
            <a:spLocks noGrp="1"/>
          </p:cNvSpPr>
          <p:nvPr>
            <p:ph type="title"/>
          </p:nvPr>
        </p:nvSpPr>
        <p:spPr>
          <a:xfrm>
            <a:off x="919119" y="353961"/>
            <a:ext cx="10353761" cy="1326321"/>
          </a:xfrm>
        </p:spPr>
        <p:txBody>
          <a:bodyPr>
            <a:normAutofit/>
          </a:bodyPr>
          <a:lstStyle/>
          <a:p>
            <a:pPr algn="just"/>
            <a:r>
              <a:rPr lang="en-US" sz="1800" dirty="0">
                <a:solidFill>
                  <a:schemeClr val="accent4">
                    <a:lumMod val="60000"/>
                    <a:lumOff val="40000"/>
                  </a:schemeClr>
                </a:solidFill>
              </a:rPr>
              <a:t>1.Are there any countries with cities located at extreme latitudes, and how might this impact their climate?</a:t>
            </a:r>
            <a:endParaRPr lang="en-IN" sz="1800" dirty="0">
              <a:solidFill>
                <a:schemeClr val="accent4">
                  <a:lumMod val="60000"/>
                  <a:lumOff val="40000"/>
                </a:schemeClr>
              </a:solidFill>
            </a:endParaRPr>
          </a:p>
        </p:txBody>
      </p:sp>
      <p:sp>
        <p:nvSpPr>
          <p:cNvPr id="4" name="TextBox 3">
            <a:extLst>
              <a:ext uri="{FF2B5EF4-FFF2-40B4-BE49-F238E27FC236}">
                <a16:creationId xmlns:a16="http://schemas.microsoft.com/office/drawing/2014/main" id="{88F3F91B-2B14-E345-6A38-C0B780168B2B}"/>
              </a:ext>
            </a:extLst>
          </p:cNvPr>
          <p:cNvSpPr txBox="1"/>
          <p:nvPr/>
        </p:nvSpPr>
        <p:spPr>
          <a:xfrm>
            <a:off x="5771535" y="2274838"/>
            <a:ext cx="6096000" cy="2308324"/>
          </a:xfrm>
          <a:prstGeom prst="rect">
            <a:avLst/>
          </a:prstGeom>
          <a:noFill/>
        </p:spPr>
        <p:txBody>
          <a:bodyPr wrap="square">
            <a:spAutoFit/>
          </a:bodyPr>
          <a:lstStyle/>
          <a:p>
            <a:pPr>
              <a:buNone/>
            </a:pPr>
            <a:r>
              <a:rPr lang="en-US" b="1" dirty="0">
                <a:solidFill>
                  <a:schemeClr val="accent4">
                    <a:lumMod val="60000"/>
                    <a:lumOff val="40000"/>
                  </a:schemeClr>
                </a:solidFill>
              </a:rPr>
              <a:t>Conclusion:</a:t>
            </a:r>
            <a:endParaRPr lang="en-US" dirty="0">
              <a:solidFill>
                <a:schemeClr val="accent4">
                  <a:lumMod val="60000"/>
                  <a:lumOff val="40000"/>
                </a:schemeClr>
              </a:solidFill>
            </a:endParaRPr>
          </a:p>
          <a:p>
            <a:pPr algn="just"/>
            <a:r>
              <a:rPr lang="en-US" dirty="0">
                <a:solidFill>
                  <a:schemeClr val="accent6">
                    <a:lumMod val="60000"/>
                    <a:lumOff val="40000"/>
                  </a:schemeClr>
                </a:solidFill>
              </a:rPr>
              <a:t>There are no countries with cities located at extreme latitudes (above 60° North or below 60° South) in the dataset. As a result, the dataset does not include regions typically affected by polar climates. This limits the analysis of extreme cold, seasonal daylight variations, and harsh weather conditions associated with such latitudes.</a:t>
            </a:r>
          </a:p>
        </p:txBody>
      </p:sp>
      <p:pic>
        <p:nvPicPr>
          <p:cNvPr id="6" name="Picture 5">
            <a:extLst>
              <a:ext uri="{FF2B5EF4-FFF2-40B4-BE49-F238E27FC236}">
                <a16:creationId xmlns:a16="http://schemas.microsoft.com/office/drawing/2014/main" id="{264052E4-6428-9A67-9985-51F3CAAEEEF8}"/>
              </a:ext>
            </a:extLst>
          </p:cNvPr>
          <p:cNvPicPr>
            <a:picLocks noChangeAspect="1"/>
          </p:cNvPicPr>
          <p:nvPr/>
        </p:nvPicPr>
        <p:blipFill>
          <a:blip r:embed="rId2"/>
          <a:stretch>
            <a:fillRect/>
          </a:stretch>
        </p:blipFill>
        <p:spPr>
          <a:xfrm>
            <a:off x="2017279" y="2891029"/>
            <a:ext cx="2553056" cy="1075942"/>
          </a:xfrm>
          <a:prstGeom prst="rect">
            <a:avLst/>
          </a:prstGeom>
        </p:spPr>
      </p:pic>
    </p:spTree>
    <p:extLst>
      <p:ext uri="{BB962C8B-B14F-4D97-AF65-F5344CB8AC3E}">
        <p14:creationId xmlns:p14="http://schemas.microsoft.com/office/powerpoint/2010/main" val="198235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7884-1AF2-D26A-D839-92D9D5E0B1B0}"/>
              </a:ext>
            </a:extLst>
          </p:cNvPr>
          <p:cNvSpPr>
            <a:spLocks noGrp="1"/>
          </p:cNvSpPr>
          <p:nvPr>
            <p:ph type="title"/>
          </p:nvPr>
        </p:nvSpPr>
        <p:spPr>
          <a:xfrm>
            <a:off x="919119" y="294967"/>
            <a:ext cx="10353761" cy="1326321"/>
          </a:xfrm>
        </p:spPr>
        <p:txBody>
          <a:bodyPr>
            <a:normAutofit/>
          </a:bodyPr>
          <a:lstStyle/>
          <a:p>
            <a:pPr algn="just"/>
            <a:r>
              <a:rPr lang="en-US" sz="1800" dirty="0">
                <a:solidFill>
                  <a:schemeClr val="accent4">
                    <a:lumMod val="60000"/>
                    <a:lumOff val="40000"/>
                  </a:schemeClr>
                </a:solidFill>
              </a:rPr>
              <a:t>2. Can you identify any clusters of cities with similar latitude and longitude values? What factors might explain these clusters?</a:t>
            </a:r>
            <a:endParaRPr lang="en-IN" sz="1800" dirty="0">
              <a:solidFill>
                <a:schemeClr val="accent4">
                  <a:lumMod val="60000"/>
                  <a:lumOff val="40000"/>
                </a:schemeClr>
              </a:solidFill>
            </a:endParaRPr>
          </a:p>
        </p:txBody>
      </p:sp>
      <p:sp>
        <p:nvSpPr>
          <p:cNvPr id="10" name="TextBox 9">
            <a:extLst>
              <a:ext uri="{FF2B5EF4-FFF2-40B4-BE49-F238E27FC236}">
                <a16:creationId xmlns:a16="http://schemas.microsoft.com/office/drawing/2014/main" id="{49518BD8-1208-6072-178A-826144583D83}"/>
              </a:ext>
            </a:extLst>
          </p:cNvPr>
          <p:cNvSpPr txBox="1"/>
          <p:nvPr/>
        </p:nvSpPr>
        <p:spPr>
          <a:xfrm>
            <a:off x="5840361" y="2406811"/>
            <a:ext cx="6096000" cy="2031325"/>
          </a:xfrm>
          <a:prstGeom prst="rect">
            <a:avLst/>
          </a:prstGeom>
          <a:noFill/>
        </p:spPr>
        <p:txBody>
          <a:bodyPr wrap="square">
            <a:spAutoFit/>
          </a:bodyPr>
          <a:lstStyle/>
          <a:p>
            <a:pPr algn="just"/>
            <a:r>
              <a:rPr lang="en-IN" dirty="0">
                <a:solidFill>
                  <a:schemeClr val="accent4">
                    <a:lumMod val="60000"/>
                    <a:lumOff val="40000"/>
                  </a:schemeClr>
                </a:solidFill>
              </a:rPr>
              <a:t>Conclusion:</a:t>
            </a:r>
            <a:endParaRPr lang="en-US" dirty="0">
              <a:solidFill>
                <a:schemeClr val="accent4">
                  <a:lumMod val="60000"/>
                  <a:lumOff val="40000"/>
                </a:schemeClr>
              </a:solidFill>
            </a:endParaRPr>
          </a:p>
          <a:p>
            <a:pPr algn="just"/>
            <a:r>
              <a:rPr lang="en-US" dirty="0">
                <a:solidFill>
                  <a:schemeClr val="accent6">
                    <a:lumMod val="60000"/>
                    <a:lumOff val="40000"/>
                  </a:schemeClr>
                </a:solidFill>
              </a:rPr>
              <a:t>Clusters of cities with similar latitude and longitude were found, differing by no more than one degree.</a:t>
            </a:r>
            <a:br>
              <a:rPr lang="en-US" dirty="0">
                <a:solidFill>
                  <a:schemeClr val="accent6">
                    <a:lumMod val="60000"/>
                    <a:lumOff val="40000"/>
                  </a:schemeClr>
                </a:solidFill>
              </a:rPr>
            </a:br>
            <a:r>
              <a:rPr lang="en-US" dirty="0">
                <a:solidFill>
                  <a:schemeClr val="accent6">
                    <a:lumMod val="60000"/>
                    <a:lumOff val="40000"/>
                  </a:schemeClr>
                </a:solidFill>
              </a:rPr>
              <a:t>These cities are geographically close and often share similar climate and economic conditions.</a:t>
            </a:r>
            <a:br>
              <a:rPr lang="en-US" dirty="0">
                <a:solidFill>
                  <a:schemeClr val="accent6">
                    <a:lumMod val="60000"/>
                    <a:lumOff val="40000"/>
                  </a:schemeClr>
                </a:solidFill>
              </a:rPr>
            </a:br>
            <a:r>
              <a:rPr lang="en-US" dirty="0">
                <a:solidFill>
                  <a:schemeClr val="accent6">
                    <a:lumMod val="60000"/>
                    <a:lumOff val="40000"/>
                  </a:schemeClr>
                </a:solidFill>
              </a:rPr>
              <a:t>Their proximity indicates the presence of natural regional groupings.</a:t>
            </a:r>
            <a:endParaRPr lang="en-IN" dirty="0">
              <a:solidFill>
                <a:schemeClr val="accent6">
                  <a:lumMod val="60000"/>
                  <a:lumOff val="40000"/>
                </a:schemeClr>
              </a:solidFill>
            </a:endParaRPr>
          </a:p>
        </p:txBody>
      </p:sp>
      <p:pic>
        <p:nvPicPr>
          <p:cNvPr id="12" name="Picture 11">
            <a:extLst>
              <a:ext uri="{FF2B5EF4-FFF2-40B4-BE49-F238E27FC236}">
                <a16:creationId xmlns:a16="http://schemas.microsoft.com/office/drawing/2014/main" id="{2E4EC9C5-0845-717C-4F20-BB338D430E43}"/>
              </a:ext>
            </a:extLst>
          </p:cNvPr>
          <p:cNvPicPr>
            <a:picLocks noChangeAspect="1"/>
          </p:cNvPicPr>
          <p:nvPr/>
        </p:nvPicPr>
        <p:blipFill>
          <a:blip r:embed="rId2"/>
          <a:stretch>
            <a:fillRect/>
          </a:stretch>
        </p:blipFill>
        <p:spPr>
          <a:xfrm>
            <a:off x="255639" y="2517226"/>
            <a:ext cx="5476567" cy="2000529"/>
          </a:xfrm>
          <a:prstGeom prst="rect">
            <a:avLst/>
          </a:prstGeom>
        </p:spPr>
      </p:pic>
    </p:spTree>
    <p:extLst>
      <p:ext uri="{BB962C8B-B14F-4D97-AF65-F5344CB8AC3E}">
        <p14:creationId xmlns:p14="http://schemas.microsoft.com/office/powerpoint/2010/main" val="28305191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329</TotalTime>
  <Words>3450</Words>
  <Application>Microsoft Office PowerPoint</Application>
  <PresentationFormat>Widescreen</PresentationFormat>
  <Paragraphs>172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Bookman Old Style</vt:lpstr>
      <vt:lpstr>Calibri</vt:lpstr>
      <vt:lpstr>Palatino Linotype</vt:lpstr>
      <vt:lpstr>Plus Jakarta Sans</vt:lpstr>
      <vt:lpstr>Rockwell</vt:lpstr>
      <vt:lpstr>Damask</vt:lpstr>
      <vt:lpstr>Capstone Project – Weather Analysis</vt:lpstr>
      <vt:lpstr>INTRODUCTION</vt:lpstr>
      <vt:lpstr>PowerPoint Presentation</vt:lpstr>
      <vt:lpstr>PowerPoint Presentation</vt:lpstr>
      <vt:lpstr>PowerPoint Presentation</vt:lpstr>
      <vt:lpstr>ER Diagram</vt:lpstr>
      <vt:lpstr>PowerPoint Presentation</vt:lpstr>
      <vt:lpstr>1.Are there any countries with cities located at extreme latitudes, and how might this impact their climate?</vt:lpstr>
      <vt:lpstr>2. Can you identify any clusters of cities with similar latitude and longitude values? What factors might explain these clusters?</vt:lpstr>
      <vt:lpstr>3. Are there any correlations between a city's geographical location (latitude and longitude) and its weather attributes, such as temperature or humidity?</vt:lpstr>
      <vt:lpstr>4. Identify the top three cities with the most frequent occurrence of rainy weather based on weather descriptions. What are the seasonal patterns?</vt:lpstr>
      <vt:lpstr>5. Is there a correlation between humidity levels and air pressure? How might this relationship affect weather conditions?</vt:lpstr>
      <vt:lpstr>6. Explore the impact of wind direction on temperature for coastal cities. Are there noticeable patterns?</vt:lpstr>
      <vt:lpstr>7.Are there specific months when cities experience significant temperature fluctuations? What might explain these variations?</vt:lpstr>
      <vt:lpstr>8.Identify periods of extreme weather events, such as storms or heatwaves, by analyzing the time-based data. What patterns emerge?</vt:lpstr>
      <vt:lpstr>9.Are there any notable differences in temperature trends between northern and southern hemisphere cities over the year? How do they relate to seasons?</vt:lpstr>
      <vt:lpstr>6. Explore the impact of wind direction on temperature for coastal cities. Are there noticeable patterns?</vt:lpstr>
      <vt:lpstr>11.Investigate whether temperature anomalies (unusual deviations from the norm) coincide with certain events or environmental factors in specific cities.</vt:lpstr>
      <vt:lpstr>12.Analyze the impact of temperature on energy consumption patterns in cities. Are there noticeable trends or correlations?</vt:lpstr>
      <vt:lpstr>13.How do specific wind patterns impact air quality and pollution dispersion in urban areas? Analyze wind direction data for insights.</vt:lpstr>
      <vt:lpstr>14.Identify cities prone to strong winds and the potential consequences, such as increased risk of natural disasters or challenges for transportation.</vt:lpstr>
      <vt:lpstr>15.Explore whether wind speed and direction influence the frequency and severity of weather-related events (e.g., hurricanes, storms) in coastal cities.</vt:lpstr>
      <vt:lpstr>Power bi Problem Statements</vt:lpstr>
      <vt:lpstr>1.Can you create a geographical map in Power BI showing the distribution of cities in the dataset based on their latitude and longitude? </vt:lpstr>
      <vt:lpstr>2.In Power BI, can you create a bar chart representing the top 10 countries with the highest number of cities in the dataset?</vt:lpstr>
      <vt:lpstr>3.How does the distribution of cities in terms of latitude vary across different continents? Create a scatter plot in Power BI to illustrate this.</vt:lpstr>
      <vt:lpstr>4.Create a line chart in Power BI to display the temperature trends over time for a selected city. Highlight extreme temperature events. </vt:lpstr>
      <vt:lpstr>5.How does humidity vary across different cities? Generate a heatmap in Power BI to visualize this variation. </vt:lpstr>
      <vt:lpstr>6.Can you create a time-series chart in Power BI showing the relationship between wind speed and air pressure for a specific city? </vt:lpstr>
      <vt:lpstr>7.Create a time-series line chart in Power BI to show the overall temperature trends over the entire dataset. </vt:lpstr>
      <vt:lpstr>8.Can you create a heatmap in Power BI to visualize the busiest hours for specific weather conditions (e.g., "clear sky," "rainy")? </vt:lpstr>
      <vt:lpstr>9.How does the wind speed change over the course of a day? Create a radial chart in Power BI to represent this. </vt:lpstr>
      <vt:lpstr>10.Create a Power BI chart comparing the temperature variations between two selected cities over a specific timeframe. </vt:lpstr>
      <vt:lpstr>11.Can you build a heatmap in Power BI to show the temperature ranges for cities across different countries? </vt:lpstr>
      <vt:lpstr>12.Create a bar chart in Power BI to highlight cities with the highest and lowest average temperatures in the dataset. </vt:lpstr>
      <vt:lpstr>13.Create a wind rose chart in Power BI to visualize the prevailing wind directions for a selected city. </vt:lpstr>
      <vt:lpstr>14.Can you generate a Power BI heatmap illustrating the average wind speeds across cities for different months of the year? </vt:lpstr>
      <vt:lpstr>15.Create a Power BI scatter plot to show the relationship between wind speed and air pressure for a specific city.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Arpit Verma</dc:creator>
  <cp:lastModifiedBy>Arpit Verma</cp:lastModifiedBy>
  <cp:revision>4</cp:revision>
  <dcterms:created xsi:type="dcterms:W3CDTF">2025-05-22T13:29:11Z</dcterms:created>
  <dcterms:modified xsi:type="dcterms:W3CDTF">2025-05-23T08:48:35Z</dcterms:modified>
</cp:coreProperties>
</file>